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1" r:id="rId4"/>
    <p:sldMasterId id="214748367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a09090b0e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a09090b0e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c815824e2f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c815824e2f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c815824e2f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c815824e2f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1c4755b801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1c4755b801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77c7eb5c4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77c7eb5c4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c815824e2f_0_4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c815824e2f_0_4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c815824e2f_0_4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c815824e2f_0_4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e2e52d7ab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e2e52d7ab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bbe938b42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3bbe938b42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77c7eb5c43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77c7eb5c43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77c7eb5c43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377c7eb5c43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c815824e2f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c815824e2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1d7b61c2f1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1d7b61c2f1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70a93ebf28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70a93ebf28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d692e02a4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3d692e02a4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d692e02a4e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d692e02a4e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d692e02a4e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d692e02a4e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9cde75b50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39cde75b50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c815824e2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2c815824e2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c815824e2f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c815824e2f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c815824e2f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c815824e2f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1c4755b801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1c4755b801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1c4755b801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1c4755b80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c815824e2f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c815824e2f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1c4755b801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1c4755b801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c815824e2f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c815824e2f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oud van twee" type="twoObj">
  <p:cSld name="TWO_OBJECTS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5" name="Google Shape;55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6" name="Google Shape;56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un" type="title">
  <p:cSld name="TITLE">
    <p:bg>
      <p:bgPr>
        <a:solidFill>
          <a:schemeClr val="dk1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Google Shape;65;p16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" name="Google Shape;66;p16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7" name="Google Shape;67;p16"/>
          <p:cNvSpPr txBox="1"/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8" name="Google Shape;68;p1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Google Shape;70;p17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" name="Google Shape;71;p17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" name="Google Shape;72;p1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3" name="Google Shape;73;p17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5" name="Google Shape;75;p1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Google Shape;77;p18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8" name="Google Shape;78;p18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9" name="Google Shape;79;p1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0" name="Google Shape;80;p18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1" name="Google Shape;81;p18"/>
          <p:cNvSpPr txBox="1"/>
          <p:nvPr>
            <p:ph idx="1" type="body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2" name="Google Shape;82;p18"/>
          <p:cNvSpPr txBox="1"/>
          <p:nvPr>
            <p:ph idx="2" type="body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3" name="Google Shape;83;p1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6" name="Google Shape;86;p1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8" name="Google Shape;88;p2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9" name="Google Shape;89;p20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0" name="Google Shape;90;p20"/>
          <p:cNvSpPr txBox="1"/>
          <p:nvPr>
            <p:ph idx="1" type="body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1" name="Google Shape;91;p2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3" name="Google Shape;93;p21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4" name="Google Shape;94;p21"/>
          <p:cNvSpPr txBox="1"/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5" name="Google Shape;95;p2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2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8" name="Google Shape;98;p22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9" name="Google Shape;99;p22"/>
          <p:cNvSpPr txBox="1"/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0" name="Google Shape;100;p22"/>
          <p:cNvSpPr txBox="1"/>
          <p:nvPr>
            <p:ph idx="1" type="subTitle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01" name="Google Shape;101;p22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2" name="Google Shape;102;p2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" name="Google Shape;104;p2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5" name="Google Shape;105;p23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6" name="Google Shape;106;p23"/>
          <p:cNvSpPr txBox="1"/>
          <p:nvPr>
            <p:ph idx="1" type="body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07" name="Google Shape;107;p2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Google Shape;109;p24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0" name="Google Shape;110;p24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1" name="Google Shape;111;p24"/>
          <p:cNvSpPr txBox="1"/>
          <p:nvPr>
            <p:ph hasCustomPrompt="1"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112" name="Google Shape;112;p24"/>
          <p:cNvSpPr txBox="1"/>
          <p:nvPr>
            <p:ph idx="1" type="body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3" name="Google Shape;113;p2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wiss-2">
    <p:bg>
      <p:bgPr>
        <a:solidFill>
          <a:schemeClr val="lt1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1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1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.png"/><Relationship Id="rId4" Type="http://schemas.openxmlformats.org/officeDocument/2006/relationships/image" Target="../media/image15.jpg"/><Relationship Id="rId5" Type="http://schemas.openxmlformats.org/officeDocument/2006/relationships/image" Target="../media/image20.jpg"/><Relationship Id="rId6" Type="http://schemas.openxmlformats.org/officeDocument/2006/relationships/image" Target="../media/image22.jpg"/><Relationship Id="rId7" Type="http://schemas.openxmlformats.org/officeDocument/2006/relationships/image" Target="../media/image2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1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1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24.png"/><Relationship Id="rId6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BEF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fbeelding met tekst, tekening, schets, kaart  Automatisch gegenereerde beschrijving" id="120" name="Google Shape;12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74450" y="148250"/>
            <a:ext cx="3211150" cy="4847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89225" y="4473925"/>
            <a:ext cx="428400" cy="45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BEF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89225" y="4473925"/>
            <a:ext cx="428400" cy="45247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5"/>
          <p:cNvSpPr/>
          <p:nvPr/>
        </p:nvSpPr>
        <p:spPr>
          <a:xfrm>
            <a:off x="0" y="0"/>
            <a:ext cx="57900" cy="5143500"/>
          </a:xfrm>
          <a:prstGeom prst="rect">
            <a:avLst/>
          </a:prstGeom>
          <a:solidFill>
            <a:srgbClr val="FF5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35"/>
          <p:cNvSpPr txBox="1"/>
          <p:nvPr/>
        </p:nvSpPr>
        <p:spPr>
          <a:xfrm rot="-5400000">
            <a:off x="-421075" y="519475"/>
            <a:ext cx="2005200" cy="8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2300">
                <a:solidFill>
                  <a:schemeClr val="dk2"/>
                </a:solidFill>
              </a:rPr>
              <a:t>Amersfoort</a:t>
            </a:r>
            <a:endParaRPr b="1" sz="2300">
              <a:solidFill>
                <a:schemeClr val="dk2"/>
              </a:solidFill>
            </a:endParaRPr>
          </a:p>
        </p:txBody>
      </p:sp>
      <p:pic>
        <p:nvPicPr>
          <p:cNvPr id="197" name="Google Shape;197;p35"/>
          <p:cNvPicPr preferRelativeResize="0"/>
          <p:nvPr/>
        </p:nvPicPr>
        <p:blipFill rotWithShape="1">
          <a:blip r:embed="rId4">
            <a:alphaModFix/>
          </a:blip>
          <a:srcRect b="11353" l="0" r="0" t="13662"/>
          <a:stretch/>
        </p:blipFill>
        <p:spPr>
          <a:xfrm>
            <a:off x="207675" y="138450"/>
            <a:ext cx="7404974" cy="4509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5"/>
          <p:cNvSpPr txBox="1"/>
          <p:nvPr/>
        </p:nvSpPr>
        <p:spPr>
          <a:xfrm rot="-5400000">
            <a:off x="6001275" y="3210250"/>
            <a:ext cx="2005200" cy="8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2300">
                <a:solidFill>
                  <a:schemeClr val="lt1"/>
                </a:solidFill>
              </a:rPr>
              <a:t>Amersfoort</a:t>
            </a:r>
            <a:endParaRPr b="1" sz="2300">
              <a:solidFill>
                <a:schemeClr val="lt1"/>
              </a:solidFill>
            </a:endParaRPr>
          </a:p>
        </p:txBody>
      </p:sp>
      <p:cxnSp>
        <p:nvCxnSpPr>
          <p:cNvPr id="199" name="Google Shape;199;p35"/>
          <p:cNvCxnSpPr/>
          <p:nvPr/>
        </p:nvCxnSpPr>
        <p:spPr>
          <a:xfrm>
            <a:off x="4256300" y="-720522"/>
            <a:ext cx="713100" cy="713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BEF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89225" y="4473925"/>
            <a:ext cx="428400" cy="45247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6"/>
          <p:cNvSpPr/>
          <p:nvPr/>
        </p:nvSpPr>
        <p:spPr>
          <a:xfrm>
            <a:off x="0" y="0"/>
            <a:ext cx="57900" cy="5143500"/>
          </a:xfrm>
          <a:prstGeom prst="rect">
            <a:avLst/>
          </a:prstGeom>
          <a:solidFill>
            <a:srgbClr val="FF5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36"/>
          <p:cNvSpPr txBox="1"/>
          <p:nvPr/>
        </p:nvSpPr>
        <p:spPr>
          <a:xfrm rot="-5400000">
            <a:off x="-421075" y="519475"/>
            <a:ext cx="2005200" cy="8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2300">
                <a:solidFill>
                  <a:schemeClr val="dk2"/>
                </a:solidFill>
              </a:rPr>
              <a:t>Austerlitz</a:t>
            </a:r>
            <a:endParaRPr b="1" sz="2300">
              <a:solidFill>
                <a:schemeClr val="dk2"/>
              </a:solidFill>
            </a:endParaRPr>
          </a:p>
        </p:txBody>
      </p:sp>
      <p:pic>
        <p:nvPicPr>
          <p:cNvPr descr="WhatsApp Image 2020 08 26 at 20.07.03" id="207" name="Google Shape;207;p36"/>
          <p:cNvPicPr preferRelativeResize="0"/>
          <p:nvPr/>
        </p:nvPicPr>
        <p:blipFill rotWithShape="1">
          <a:blip r:embed="rId4">
            <a:alphaModFix/>
          </a:blip>
          <a:srcRect b="28843" l="0" r="0" t="21376"/>
          <a:stretch/>
        </p:blipFill>
        <p:spPr>
          <a:xfrm>
            <a:off x="2822025" y="435337"/>
            <a:ext cx="4055450" cy="4272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5424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0200" y="4442687"/>
            <a:ext cx="428400" cy="452451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7"/>
          <p:cNvSpPr/>
          <p:nvPr/>
        </p:nvSpPr>
        <p:spPr>
          <a:xfrm>
            <a:off x="2548451" y="754080"/>
            <a:ext cx="4452506" cy="3635357"/>
          </a:xfrm>
          <a:prstGeom prst="flowChartExtract">
            <a:avLst/>
          </a:prstGeom>
          <a:solidFill>
            <a:srgbClr val="E8E8E8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37"/>
          <p:cNvSpPr txBox="1"/>
          <p:nvPr/>
        </p:nvSpPr>
        <p:spPr>
          <a:xfrm>
            <a:off x="3734204" y="82600"/>
            <a:ext cx="20901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700">
                <a:solidFill>
                  <a:schemeClr val="lt2"/>
                </a:solidFill>
              </a:rPr>
              <a:t>Overheid - Publiek</a:t>
            </a:r>
            <a:endParaRPr b="1" sz="1700">
              <a:solidFill>
                <a:schemeClr val="lt2"/>
              </a:solidFill>
            </a:endParaRPr>
          </a:p>
        </p:txBody>
      </p:sp>
      <p:sp>
        <p:nvSpPr>
          <p:cNvPr id="215" name="Google Shape;215;p37"/>
          <p:cNvSpPr txBox="1"/>
          <p:nvPr/>
        </p:nvSpPr>
        <p:spPr>
          <a:xfrm>
            <a:off x="6330200" y="4407600"/>
            <a:ext cx="16722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700">
                <a:solidFill>
                  <a:schemeClr val="lt2"/>
                </a:solidFill>
              </a:rPr>
              <a:t>Markt - Privaat</a:t>
            </a:r>
            <a:endParaRPr b="1" sz="1700">
              <a:solidFill>
                <a:schemeClr val="lt2"/>
              </a:solidFill>
            </a:endParaRPr>
          </a:p>
        </p:txBody>
      </p:sp>
      <p:sp>
        <p:nvSpPr>
          <p:cNvPr id="216" name="Google Shape;216;p37"/>
          <p:cNvSpPr txBox="1"/>
          <p:nvPr/>
        </p:nvSpPr>
        <p:spPr>
          <a:xfrm>
            <a:off x="1285630" y="4407595"/>
            <a:ext cx="22818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700">
                <a:solidFill>
                  <a:schemeClr val="lt2"/>
                </a:solidFill>
              </a:rPr>
              <a:t>Samenleving - Civiel</a:t>
            </a:r>
            <a:endParaRPr b="1" sz="1700">
              <a:solidFill>
                <a:schemeClr val="lt2"/>
              </a:solidFill>
            </a:endParaRPr>
          </a:p>
        </p:txBody>
      </p:sp>
      <p:sp>
        <p:nvSpPr>
          <p:cNvPr id="217" name="Google Shape;217;p37"/>
          <p:cNvSpPr txBox="1"/>
          <p:nvPr/>
        </p:nvSpPr>
        <p:spPr>
          <a:xfrm rot="3487911">
            <a:off x="5262472" y="2285443"/>
            <a:ext cx="1991604" cy="346211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solidFill>
                  <a:schemeClr val="lt2"/>
                </a:solidFill>
              </a:rPr>
              <a:t>Publiek - Privaat</a:t>
            </a:r>
            <a:endParaRPr sz="1500">
              <a:solidFill>
                <a:schemeClr val="lt2"/>
              </a:solidFill>
            </a:endParaRPr>
          </a:p>
        </p:txBody>
      </p:sp>
      <p:sp>
        <p:nvSpPr>
          <p:cNvPr id="218" name="Google Shape;218;p37"/>
          <p:cNvSpPr txBox="1"/>
          <p:nvPr/>
        </p:nvSpPr>
        <p:spPr>
          <a:xfrm rot="-3446053">
            <a:off x="2388889" y="2285536"/>
            <a:ext cx="1993061" cy="345994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solidFill>
                  <a:schemeClr val="lt2"/>
                </a:solidFill>
              </a:rPr>
              <a:t>Publiek - Civiel</a:t>
            </a:r>
            <a:endParaRPr sz="1500">
              <a:solidFill>
                <a:schemeClr val="lt2"/>
              </a:solidFill>
            </a:endParaRPr>
          </a:p>
        </p:txBody>
      </p:sp>
      <p:sp>
        <p:nvSpPr>
          <p:cNvPr id="219" name="Google Shape;219;p37"/>
          <p:cNvSpPr/>
          <p:nvPr/>
        </p:nvSpPr>
        <p:spPr>
          <a:xfrm>
            <a:off x="4156140" y="1396765"/>
            <a:ext cx="1246200" cy="1143600"/>
          </a:xfrm>
          <a:prstGeom prst="ellipse">
            <a:avLst/>
          </a:prstGeom>
          <a:solidFill>
            <a:srgbClr val="E8E8E8"/>
          </a:solidFill>
          <a:ln cap="flat" cmpd="sng" w="9525">
            <a:solidFill>
              <a:srgbClr val="0E28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Primaat 1960 - 2000</a:t>
            </a:r>
            <a:endParaRPr/>
          </a:p>
        </p:txBody>
      </p:sp>
      <p:sp>
        <p:nvSpPr>
          <p:cNvPr id="220" name="Google Shape;220;p37"/>
          <p:cNvSpPr/>
          <p:nvPr/>
        </p:nvSpPr>
        <p:spPr>
          <a:xfrm>
            <a:off x="3115093" y="3184850"/>
            <a:ext cx="1246200" cy="1143600"/>
          </a:xfrm>
          <a:prstGeom prst="ellipse">
            <a:avLst/>
          </a:prstGeom>
          <a:solidFill>
            <a:srgbClr val="E8E8E8"/>
          </a:solidFill>
          <a:ln cap="flat" cmpd="sng" w="9525">
            <a:solidFill>
              <a:srgbClr val="0E28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Primaat tot 1960</a:t>
            </a:r>
            <a:endParaRPr/>
          </a:p>
        </p:txBody>
      </p:sp>
      <p:sp>
        <p:nvSpPr>
          <p:cNvPr id="221" name="Google Shape;221;p37"/>
          <p:cNvSpPr/>
          <p:nvPr/>
        </p:nvSpPr>
        <p:spPr>
          <a:xfrm>
            <a:off x="5188201" y="3184850"/>
            <a:ext cx="1246200" cy="1143600"/>
          </a:xfrm>
          <a:prstGeom prst="ellipse">
            <a:avLst/>
          </a:prstGeom>
          <a:solidFill>
            <a:srgbClr val="E8E8E8"/>
          </a:solidFill>
          <a:ln cap="flat" cmpd="sng" w="9525">
            <a:solidFill>
              <a:srgbClr val="0E28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Primaat  2000 - 2024</a:t>
            </a:r>
            <a:endParaRPr/>
          </a:p>
        </p:txBody>
      </p:sp>
      <p:sp>
        <p:nvSpPr>
          <p:cNvPr id="222" name="Google Shape;222;p37"/>
          <p:cNvSpPr txBox="1"/>
          <p:nvPr/>
        </p:nvSpPr>
        <p:spPr>
          <a:xfrm rot="-2960">
            <a:off x="3811988" y="4443580"/>
            <a:ext cx="2090401" cy="3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>
                <a:solidFill>
                  <a:schemeClr val="lt2"/>
                </a:solidFill>
              </a:rPr>
              <a:t>Privaat - Civiel</a:t>
            </a:r>
            <a:endParaRPr sz="1500">
              <a:solidFill>
                <a:schemeClr val="lt2"/>
              </a:solidFill>
            </a:endParaRPr>
          </a:p>
        </p:txBody>
      </p:sp>
      <p:sp>
        <p:nvSpPr>
          <p:cNvPr id="223" name="Google Shape;223;p37"/>
          <p:cNvSpPr/>
          <p:nvPr/>
        </p:nvSpPr>
        <p:spPr>
          <a:xfrm rot="-3511028">
            <a:off x="3897578" y="2771617"/>
            <a:ext cx="596274" cy="18213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8E8E8"/>
          </a:solidFill>
          <a:ln cap="flat" cmpd="sng" w="9525">
            <a:solidFill>
              <a:srgbClr val="0E28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sp>
        <p:nvSpPr>
          <p:cNvPr id="224" name="Google Shape;224;p37"/>
          <p:cNvSpPr/>
          <p:nvPr/>
        </p:nvSpPr>
        <p:spPr>
          <a:xfrm rot="3773476">
            <a:off x="4950752" y="2771059"/>
            <a:ext cx="593837" cy="18276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8E8E8"/>
          </a:solidFill>
          <a:ln cap="flat" cmpd="sng" w="9525">
            <a:solidFill>
              <a:srgbClr val="0E28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sp>
        <p:nvSpPr>
          <p:cNvPr id="225" name="Google Shape;225;p37"/>
          <p:cNvSpPr/>
          <p:nvPr/>
        </p:nvSpPr>
        <p:spPr>
          <a:xfrm rot="-10798354">
            <a:off x="4461489" y="3669922"/>
            <a:ext cx="626400" cy="1734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8E8E8"/>
          </a:solidFill>
          <a:ln cap="flat" cmpd="sng" w="9525">
            <a:solidFill>
              <a:srgbClr val="0E28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sp>
        <p:nvSpPr>
          <p:cNvPr id="226" name="Google Shape;226;p37"/>
          <p:cNvSpPr/>
          <p:nvPr/>
        </p:nvSpPr>
        <p:spPr>
          <a:xfrm>
            <a:off x="0" y="0"/>
            <a:ext cx="57900" cy="5143500"/>
          </a:xfrm>
          <a:prstGeom prst="rect">
            <a:avLst/>
          </a:prstGeom>
          <a:solidFill>
            <a:srgbClr val="FBFB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54EFB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8"/>
          <p:cNvSpPr txBox="1"/>
          <p:nvPr/>
        </p:nvSpPr>
        <p:spPr>
          <a:xfrm>
            <a:off x="-72250" y="440525"/>
            <a:ext cx="9144000" cy="4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2200">
                <a:solidFill>
                  <a:srgbClr val="FBFBEF"/>
                </a:solidFill>
                <a:latin typeface="Avenir"/>
                <a:ea typeface="Avenir"/>
                <a:cs typeface="Avenir"/>
                <a:sym typeface="Avenir"/>
              </a:rPr>
              <a:t>Wat is daar voor nodig?</a:t>
            </a:r>
            <a:endParaRPr b="1" sz="2200">
              <a:solidFill>
                <a:srgbClr val="FBFBE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FBFBE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FBFBE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10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FBFBE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32" name="Google Shape;23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89225" y="4473937"/>
            <a:ext cx="428400" cy="452451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8"/>
          <p:cNvSpPr/>
          <p:nvPr/>
        </p:nvSpPr>
        <p:spPr>
          <a:xfrm>
            <a:off x="0" y="157175"/>
            <a:ext cx="57900" cy="5143500"/>
          </a:xfrm>
          <a:prstGeom prst="rect">
            <a:avLst/>
          </a:prstGeom>
          <a:solidFill>
            <a:srgbClr val="FBFB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38"/>
          <p:cNvSpPr txBox="1"/>
          <p:nvPr/>
        </p:nvSpPr>
        <p:spPr>
          <a:xfrm>
            <a:off x="0" y="1452450"/>
            <a:ext cx="9144000" cy="4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2000">
                <a:solidFill>
                  <a:srgbClr val="FBFBEF"/>
                </a:solidFill>
                <a:latin typeface="Avenir"/>
                <a:ea typeface="Avenir"/>
                <a:cs typeface="Avenir"/>
                <a:sym typeface="Avenir"/>
              </a:rPr>
              <a:t>Omslag in denken: niet voor maar met de samenleving</a:t>
            </a:r>
            <a:endParaRPr b="1" sz="2000">
              <a:solidFill>
                <a:srgbClr val="FBFBE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BFBE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BFBE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1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BFBE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35" name="Google Shape;235;p38"/>
          <p:cNvSpPr txBox="1"/>
          <p:nvPr/>
        </p:nvSpPr>
        <p:spPr>
          <a:xfrm>
            <a:off x="57900" y="2479188"/>
            <a:ext cx="9144000" cy="4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2000">
                <a:solidFill>
                  <a:srgbClr val="FBFBEF"/>
                </a:solidFill>
                <a:latin typeface="Avenir"/>
                <a:ea typeface="Avenir"/>
                <a:cs typeface="Avenir"/>
                <a:sym typeface="Avenir"/>
              </a:rPr>
              <a:t>Herkenning en erkenning van gemeenschappen</a:t>
            </a:r>
            <a:endParaRPr b="1" sz="2000">
              <a:solidFill>
                <a:srgbClr val="FBFBE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FBFBE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FBFBE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236" name="Google Shape;236;p38"/>
          <p:cNvSpPr txBox="1"/>
          <p:nvPr/>
        </p:nvSpPr>
        <p:spPr>
          <a:xfrm>
            <a:off x="0" y="1951575"/>
            <a:ext cx="9144000" cy="4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100"/>
              </a:spcAft>
              <a:buNone/>
            </a:pPr>
            <a:r>
              <a:rPr b="1" lang="nl" sz="2000">
                <a:solidFill>
                  <a:srgbClr val="FBFBEF"/>
                </a:solidFill>
                <a:latin typeface="Avenir"/>
                <a:ea typeface="Avenir"/>
                <a:cs typeface="Avenir"/>
                <a:sym typeface="Avenir"/>
              </a:rPr>
              <a:t>Begin bij wat er al is</a:t>
            </a:r>
            <a:endParaRPr b="1" sz="2000"/>
          </a:p>
        </p:txBody>
      </p:sp>
      <p:sp>
        <p:nvSpPr>
          <p:cNvPr id="237" name="Google Shape;237;p38"/>
          <p:cNvSpPr txBox="1"/>
          <p:nvPr/>
        </p:nvSpPr>
        <p:spPr>
          <a:xfrm>
            <a:off x="57900" y="4062025"/>
            <a:ext cx="9144000" cy="4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2000">
                <a:solidFill>
                  <a:srgbClr val="FBFBEF"/>
                </a:solidFill>
                <a:latin typeface="Avenir"/>
                <a:ea typeface="Avenir"/>
                <a:cs typeface="Avenir"/>
                <a:sym typeface="Avenir"/>
              </a:rPr>
              <a:t>Doen</a:t>
            </a:r>
            <a:endParaRPr b="1" sz="2000">
              <a:solidFill>
                <a:srgbClr val="FBFBE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FBFBE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FBFBE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10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FBFBE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238" name="Google Shape;238;p38"/>
          <p:cNvSpPr txBox="1"/>
          <p:nvPr/>
        </p:nvSpPr>
        <p:spPr>
          <a:xfrm>
            <a:off x="288975" y="3006800"/>
            <a:ext cx="9144000" cy="4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"/>
              </a:spcAft>
              <a:buNone/>
            </a:pPr>
            <a:r>
              <a:rPr b="1" lang="nl" sz="2000">
                <a:solidFill>
                  <a:srgbClr val="FBFBEF"/>
                </a:solidFill>
                <a:latin typeface="Avenir"/>
                <a:ea typeface="Avenir"/>
                <a:cs typeface="Avenir"/>
                <a:sym typeface="Avenir"/>
              </a:rPr>
              <a:t>Help coalities ontstaan</a:t>
            </a:r>
            <a:endParaRPr b="1" sz="2000"/>
          </a:p>
        </p:txBody>
      </p:sp>
      <p:sp>
        <p:nvSpPr>
          <p:cNvPr id="239" name="Google Shape;239;p38"/>
          <p:cNvSpPr txBox="1"/>
          <p:nvPr/>
        </p:nvSpPr>
        <p:spPr>
          <a:xfrm>
            <a:off x="57900" y="3534413"/>
            <a:ext cx="9144000" cy="4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"/>
              </a:spcAft>
              <a:buNone/>
            </a:pPr>
            <a:r>
              <a:rPr b="1" lang="nl" sz="2000">
                <a:solidFill>
                  <a:srgbClr val="FBFBEF"/>
                </a:solidFill>
                <a:latin typeface="Avenir"/>
                <a:ea typeface="Avenir"/>
                <a:cs typeface="Avenir"/>
                <a:sym typeface="Avenir"/>
              </a:rPr>
              <a:t>Plekken, beetje geld en regelruimte</a:t>
            </a:r>
            <a:endParaRPr b="1" sz="2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5424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9"/>
          <p:cNvSpPr/>
          <p:nvPr/>
        </p:nvSpPr>
        <p:spPr>
          <a:xfrm>
            <a:off x="775225" y="793225"/>
            <a:ext cx="3705900" cy="35571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45" name="Google Shape;245;p39"/>
          <p:cNvCxnSpPr>
            <a:stCxn id="244" idx="0"/>
            <a:endCxn id="244" idx="4"/>
          </p:cNvCxnSpPr>
          <p:nvPr/>
        </p:nvCxnSpPr>
        <p:spPr>
          <a:xfrm>
            <a:off x="2628175" y="793225"/>
            <a:ext cx="0" cy="3557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6" name="Google Shape;246;p39"/>
          <p:cNvCxnSpPr>
            <a:stCxn id="244" idx="2"/>
            <a:endCxn id="244" idx="6"/>
          </p:cNvCxnSpPr>
          <p:nvPr/>
        </p:nvCxnSpPr>
        <p:spPr>
          <a:xfrm>
            <a:off x="775225" y="2571775"/>
            <a:ext cx="3705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7" name="Google Shape;247;p39"/>
          <p:cNvCxnSpPr>
            <a:stCxn id="244" idx="1"/>
          </p:cNvCxnSpPr>
          <p:nvPr/>
        </p:nvCxnSpPr>
        <p:spPr>
          <a:xfrm>
            <a:off x="1317941" y="1314150"/>
            <a:ext cx="2620500" cy="2515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8" name="Google Shape;248;p39"/>
          <p:cNvCxnSpPr>
            <a:stCxn id="244" idx="7"/>
            <a:endCxn id="244" idx="3"/>
          </p:cNvCxnSpPr>
          <p:nvPr/>
        </p:nvCxnSpPr>
        <p:spPr>
          <a:xfrm flipH="1">
            <a:off x="1317909" y="1314150"/>
            <a:ext cx="2620500" cy="2515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9" name="Google Shape;249;p39"/>
          <p:cNvSpPr txBox="1"/>
          <p:nvPr/>
        </p:nvSpPr>
        <p:spPr>
          <a:xfrm>
            <a:off x="1777350" y="1309775"/>
            <a:ext cx="75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Lato"/>
                <a:ea typeface="Lato"/>
                <a:cs typeface="Lato"/>
                <a:sym typeface="Lato"/>
              </a:rPr>
              <a:t>WMO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0" name="Google Shape;250;p39"/>
          <p:cNvSpPr txBox="1"/>
          <p:nvPr/>
        </p:nvSpPr>
        <p:spPr>
          <a:xfrm>
            <a:off x="3391950" y="1963950"/>
            <a:ext cx="75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Lato"/>
                <a:ea typeface="Lato"/>
                <a:cs typeface="Lato"/>
                <a:sym typeface="Lato"/>
              </a:rPr>
              <a:t>Groen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1" name="Google Shape;251;p39"/>
          <p:cNvSpPr txBox="1"/>
          <p:nvPr/>
        </p:nvSpPr>
        <p:spPr>
          <a:xfrm>
            <a:off x="3291750" y="2776775"/>
            <a:ext cx="95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Lato"/>
                <a:ea typeface="Lato"/>
                <a:cs typeface="Lato"/>
                <a:sym typeface="Lato"/>
              </a:rPr>
              <a:t>Financien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2" name="Google Shape;252;p39"/>
          <p:cNvSpPr txBox="1"/>
          <p:nvPr/>
        </p:nvSpPr>
        <p:spPr>
          <a:xfrm>
            <a:off x="2786925" y="3567150"/>
            <a:ext cx="95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Lato"/>
                <a:ea typeface="Lato"/>
                <a:cs typeface="Lato"/>
                <a:sym typeface="Lato"/>
              </a:rPr>
              <a:t>Ruimte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3" name="Google Shape;253;p39"/>
          <p:cNvSpPr txBox="1"/>
          <p:nvPr/>
        </p:nvSpPr>
        <p:spPr>
          <a:xfrm>
            <a:off x="1677150" y="3567150"/>
            <a:ext cx="95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Lato"/>
                <a:ea typeface="Lato"/>
                <a:cs typeface="Lato"/>
                <a:sym typeface="Lato"/>
              </a:rPr>
              <a:t>Inkoop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4" name="Google Shape;254;p39"/>
          <p:cNvSpPr txBox="1"/>
          <p:nvPr/>
        </p:nvSpPr>
        <p:spPr>
          <a:xfrm>
            <a:off x="1148625" y="2776775"/>
            <a:ext cx="95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Lato"/>
                <a:ea typeface="Lato"/>
                <a:cs typeface="Lato"/>
                <a:sym typeface="Lato"/>
              </a:rPr>
              <a:t>Economie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5" name="Google Shape;255;p39"/>
          <p:cNvSpPr txBox="1"/>
          <p:nvPr/>
        </p:nvSpPr>
        <p:spPr>
          <a:xfrm>
            <a:off x="1062900" y="2043275"/>
            <a:ext cx="95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Lato"/>
                <a:ea typeface="Lato"/>
                <a:cs typeface="Lato"/>
                <a:sym typeface="Lato"/>
              </a:rPr>
              <a:t>Cultuur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6" name="Google Shape;256;p39"/>
          <p:cNvSpPr txBox="1"/>
          <p:nvPr/>
        </p:nvSpPr>
        <p:spPr>
          <a:xfrm>
            <a:off x="2675300" y="1309775"/>
            <a:ext cx="106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Lato"/>
                <a:ea typeface="Lato"/>
                <a:cs typeface="Lato"/>
                <a:sym typeface="Lato"/>
              </a:rPr>
              <a:t>Onderwijs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7" name="Google Shape;257;p39"/>
          <p:cNvSpPr/>
          <p:nvPr/>
        </p:nvSpPr>
        <p:spPr>
          <a:xfrm>
            <a:off x="684300" y="713100"/>
            <a:ext cx="3887700" cy="3717300"/>
          </a:xfrm>
          <a:prstGeom prst="ellipse">
            <a:avLst/>
          </a:prstGeom>
          <a:noFill/>
          <a:ln cap="flat" cmpd="sng" w="114300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39"/>
          <p:cNvSpPr/>
          <p:nvPr/>
        </p:nvSpPr>
        <p:spPr>
          <a:xfrm>
            <a:off x="2424675" y="2369600"/>
            <a:ext cx="458100" cy="420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39"/>
          <p:cNvSpPr/>
          <p:nvPr/>
        </p:nvSpPr>
        <p:spPr>
          <a:xfrm>
            <a:off x="7232125" y="2364150"/>
            <a:ext cx="509700" cy="4533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39"/>
          <p:cNvSpPr/>
          <p:nvPr/>
        </p:nvSpPr>
        <p:spPr>
          <a:xfrm>
            <a:off x="7257925" y="2380650"/>
            <a:ext cx="458100" cy="420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61" name="Google Shape;261;p39"/>
          <p:cNvCxnSpPr>
            <a:stCxn id="260" idx="0"/>
            <a:endCxn id="260" idx="4"/>
          </p:cNvCxnSpPr>
          <p:nvPr/>
        </p:nvCxnSpPr>
        <p:spPr>
          <a:xfrm>
            <a:off x="7486975" y="2380650"/>
            <a:ext cx="0" cy="420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2" name="Google Shape;262;p39"/>
          <p:cNvCxnSpPr>
            <a:stCxn id="260" idx="2"/>
          </p:cNvCxnSpPr>
          <p:nvPr/>
        </p:nvCxnSpPr>
        <p:spPr>
          <a:xfrm>
            <a:off x="7257925" y="2590800"/>
            <a:ext cx="458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3" name="Google Shape;263;p39"/>
          <p:cNvSpPr/>
          <p:nvPr/>
        </p:nvSpPr>
        <p:spPr>
          <a:xfrm>
            <a:off x="7608500" y="1056575"/>
            <a:ext cx="509700" cy="4533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39"/>
          <p:cNvSpPr/>
          <p:nvPr/>
        </p:nvSpPr>
        <p:spPr>
          <a:xfrm>
            <a:off x="7634300" y="1073075"/>
            <a:ext cx="458100" cy="420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65" name="Google Shape;265;p39"/>
          <p:cNvCxnSpPr>
            <a:stCxn id="264" idx="0"/>
            <a:endCxn id="264" idx="4"/>
          </p:cNvCxnSpPr>
          <p:nvPr/>
        </p:nvCxnSpPr>
        <p:spPr>
          <a:xfrm>
            <a:off x="7863350" y="1073075"/>
            <a:ext cx="0" cy="420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6" name="Google Shape;266;p39"/>
          <p:cNvCxnSpPr>
            <a:stCxn id="264" idx="2"/>
          </p:cNvCxnSpPr>
          <p:nvPr/>
        </p:nvCxnSpPr>
        <p:spPr>
          <a:xfrm>
            <a:off x="7634300" y="1283225"/>
            <a:ext cx="458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7" name="Google Shape;267;p39"/>
          <p:cNvSpPr/>
          <p:nvPr/>
        </p:nvSpPr>
        <p:spPr>
          <a:xfrm>
            <a:off x="8093350" y="1509875"/>
            <a:ext cx="509700" cy="4533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39"/>
          <p:cNvSpPr/>
          <p:nvPr/>
        </p:nvSpPr>
        <p:spPr>
          <a:xfrm>
            <a:off x="8119150" y="1526375"/>
            <a:ext cx="458100" cy="420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69" name="Google Shape;269;p39"/>
          <p:cNvCxnSpPr>
            <a:stCxn id="268" idx="0"/>
            <a:endCxn id="268" idx="4"/>
          </p:cNvCxnSpPr>
          <p:nvPr/>
        </p:nvCxnSpPr>
        <p:spPr>
          <a:xfrm>
            <a:off x="8348200" y="1526375"/>
            <a:ext cx="0" cy="420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0" name="Google Shape;270;p39"/>
          <p:cNvCxnSpPr>
            <a:stCxn id="268" idx="2"/>
          </p:cNvCxnSpPr>
          <p:nvPr/>
        </p:nvCxnSpPr>
        <p:spPr>
          <a:xfrm>
            <a:off x="8119150" y="1736525"/>
            <a:ext cx="458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1" name="Google Shape;271;p39"/>
          <p:cNvSpPr/>
          <p:nvPr/>
        </p:nvSpPr>
        <p:spPr>
          <a:xfrm>
            <a:off x="7097850" y="2872937"/>
            <a:ext cx="509700" cy="4533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39"/>
          <p:cNvSpPr/>
          <p:nvPr/>
        </p:nvSpPr>
        <p:spPr>
          <a:xfrm>
            <a:off x="7123650" y="2889438"/>
            <a:ext cx="458100" cy="420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73" name="Google Shape;273;p39"/>
          <p:cNvCxnSpPr>
            <a:stCxn id="272" idx="0"/>
            <a:endCxn id="272" idx="4"/>
          </p:cNvCxnSpPr>
          <p:nvPr/>
        </p:nvCxnSpPr>
        <p:spPr>
          <a:xfrm>
            <a:off x="7352700" y="2889438"/>
            <a:ext cx="0" cy="420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4" name="Google Shape;274;p39"/>
          <p:cNvCxnSpPr>
            <a:stCxn id="272" idx="2"/>
          </p:cNvCxnSpPr>
          <p:nvPr/>
        </p:nvCxnSpPr>
        <p:spPr>
          <a:xfrm>
            <a:off x="7123650" y="3099588"/>
            <a:ext cx="458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5" name="Google Shape;275;p39"/>
          <p:cNvSpPr/>
          <p:nvPr/>
        </p:nvSpPr>
        <p:spPr>
          <a:xfrm>
            <a:off x="8444875" y="3755250"/>
            <a:ext cx="509700" cy="4533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39"/>
          <p:cNvSpPr/>
          <p:nvPr/>
        </p:nvSpPr>
        <p:spPr>
          <a:xfrm>
            <a:off x="8470675" y="3771750"/>
            <a:ext cx="458100" cy="420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77" name="Google Shape;277;p39"/>
          <p:cNvCxnSpPr>
            <a:stCxn id="276" idx="0"/>
            <a:endCxn id="276" idx="4"/>
          </p:cNvCxnSpPr>
          <p:nvPr/>
        </p:nvCxnSpPr>
        <p:spPr>
          <a:xfrm>
            <a:off x="8699725" y="3771750"/>
            <a:ext cx="0" cy="420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8" name="Google Shape;278;p39"/>
          <p:cNvCxnSpPr>
            <a:stCxn id="276" idx="2"/>
          </p:cNvCxnSpPr>
          <p:nvPr/>
        </p:nvCxnSpPr>
        <p:spPr>
          <a:xfrm>
            <a:off x="8470675" y="3981900"/>
            <a:ext cx="458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9" name="Google Shape;279;p39"/>
          <p:cNvSpPr/>
          <p:nvPr/>
        </p:nvSpPr>
        <p:spPr>
          <a:xfrm>
            <a:off x="7741825" y="3977100"/>
            <a:ext cx="509700" cy="4533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39"/>
          <p:cNvSpPr/>
          <p:nvPr/>
        </p:nvSpPr>
        <p:spPr>
          <a:xfrm>
            <a:off x="7767625" y="3993600"/>
            <a:ext cx="458100" cy="420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81" name="Google Shape;281;p39"/>
          <p:cNvCxnSpPr>
            <a:stCxn id="280" idx="0"/>
            <a:endCxn id="280" idx="4"/>
          </p:cNvCxnSpPr>
          <p:nvPr/>
        </p:nvCxnSpPr>
        <p:spPr>
          <a:xfrm>
            <a:off x="7996675" y="3993600"/>
            <a:ext cx="0" cy="420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2" name="Google Shape;282;p39"/>
          <p:cNvCxnSpPr>
            <a:stCxn id="280" idx="2"/>
          </p:cNvCxnSpPr>
          <p:nvPr/>
        </p:nvCxnSpPr>
        <p:spPr>
          <a:xfrm>
            <a:off x="7767625" y="4203750"/>
            <a:ext cx="458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3" name="Google Shape;283;p39"/>
          <p:cNvSpPr/>
          <p:nvPr/>
        </p:nvSpPr>
        <p:spPr>
          <a:xfrm>
            <a:off x="0" y="0"/>
            <a:ext cx="57900" cy="5143500"/>
          </a:xfrm>
          <a:prstGeom prst="rect">
            <a:avLst/>
          </a:prstGeom>
          <a:solidFill>
            <a:srgbClr val="FBFB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5424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0"/>
          <p:cNvSpPr/>
          <p:nvPr/>
        </p:nvSpPr>
        <p:spPr>
          <a:xfrm>
            <a:off x="1429438" y="793225"/>
            <a:ext cx="3705900" cy="35571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89" name="Google Shape;289;p40"/>
          <p:cNvCxnSpPr>
            <a:stCxn id="288" idx="0"/>
            <a:endCxn id="288" idx="4"/>
          </p:cNvCxnSpPr>
          <p:nvPr/>
        </p:nvCxnSpPr>
        <p:spPr>
          <a:xfrm>
            <a:off x="3282388" y="793225"/>
            <a:ext cx="0" cy="3557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0" name="Google Shape;290;p40"/>
          <p:cNvCxnSpPr>
            <a:stCxn id="288" idx="2"/>
            <a:endCxn id="288" idx="6"/>
          </p:cNvCxnSpPr>
          <p:nvPr/>
        </p:nvCxnSpPr>
        <p:spPr>
          <a:xfrm>
            <a:off x="1429438" y="2571775"/>
            <a:ext cx="3705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1" name="Google Shape;291;p40"/>
          <p:cNvCxnSpPr>
            <a:stCxn id="288" idx="1"/>
          </p:cNvCxnSpPr>
          <p:nvPr/>
        </p:nvCxnSpPr>
        <p:spPr>
          <a:xfrm>
            <a:off x="1972154" y="1314150"/>
            <a:ext cx="2620500" cy="2515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2" name="Google Shape;292;p40"/>
          <p:cNvCxnSpPr>
            <a:stCxn id="288" idx="7"/>
            <a:endCxn id="288" idx="3"/>
          </p:cNvCxnSpPr>
          <p:nvPr/>
        </p:nvCxnSpPr>
        <p:spPr>
          <a:xfrm flipH="1">
            <a:off x="1972121" y="1314150"/>
            <a:ext cx="2620500" cy="2515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3" name="Google Shape;293;p40"/>
          <p:cNvSpPr txBox="1"/>
          <p:nvPr/>
        </p:nvSpPr>
        <p:spPr>
          <a:xfrm>
            <a:off x="2431563" y="1309775"/>
            <a:ext cx="75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Lato"/>
                <a:ea typeface="Lato"/>
                <a:cs typeface="Lato"/>
                <a:sym typeface="Lato"/>
              </a:rPr>
              <a:t>WMO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4" name="Google Shape;294;p40"/>
          <p:cNvSpPr txBox="1"/>
          <p:nvPr/>
        </p:nvSpPr>
        <p:spPr>
          <a:xfrm>
            <a:off x="4046163" y="1963950"/>
            <a:ext cx="75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Lato"/>
                <a:ea typeface="Lato"/>
                <a:cs typeface="Lato"/>
                <a:sym typeface="Lato"/>
              </a:rPr>
              <a:t>Groen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5" name="Google Shape;295;p40"/>
          <p:cNvSpPr txBox="1"/>
          <p:nvPr/>
        </p:nvSpPr>
        <p:spPr>
          <a:xfrm>
            <a:off x="3945963" y="2776775"/>
            <a:ext cx="95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Lato"/>
                <a:ea typeface="Lato"/>
                <a:cs typeface="Lato"/>
                <a:sym typeface="Lato"/>
              </a:rPr>
              <a:t>Financien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6" name="Google Shape;296;p40"/>
          <p:cNvSpPr txBox="1"/>
          <p:nvPr/>
        </p:nvSpPr>
        <p:spPr>
          <a:xfrm>
            <a:off x="3441138" y="3567150"/>
            <a:ext cx="95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Lato"/>
                <a:ea typeface="Lato"/>
                <a:cs typeface="Lato"/>
                <a:sym typeface="Lato"/>
              </a:rPr>
              <a:t>Ruimte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7" name="Google Shape;297;p40"/>
          <p:cNvSpPr txBox="1"/>
          <p:nvPr/>
        </p:nvSpPr>
        <p:spPr>
          <a:xfrm>
            <a:off x="2331363" y="3567150"/>
            <a:ext cx="95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Lato"/>
                <a:ea typeface="Lato"/>
                <a:cs typeface="Lato"/>
                <a:sym typeface="Lato"/>
              </a:rPr>
              <a:t>Inkoop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8" name="Google Shape;298;p40"/>
          <p:cNvSpPr txBox="1"/>
          <p:nvPr/>
        </p:nvSpPr>
        <p:spPr>
          <a:xfrm>
            <a:off x="1802838" y="2776775"/>
            <a:ext cx="95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Lato"/>
                <a:ea typeface="Lato"/>
                <a:cs typeface="Lato"/>
                <a:sym typeface="Lato"/>
              </a:rPr>
              <a:t>Economie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9" name="Google Shape;299;p40"/>
          <p:cNvSpPr txBox="1"/>
          <p:nvPr/>
        </p:nvSpPr>
        <p:spPr>
          <a:xfrm>
            <a:off x="1717113" y="2043275"/>
            <a:ext cx="95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Lato"/>
                <a:ea typeface="Lato"/>
                <a:cs typeface="Lato"/>
                <a:sym typeface="Lato"/>
              </a:rPr>
              <a:t>Cultuur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0" name="Google Shape;300;p40"/>
          <p:cNvSpPr txBox="1"/>
          <p:nvPr/>
        </p:nvSpPr>
        <p:spPr>
          <a:xfrm>
            <a:off x="3329513" y="1309775"/>
            <a:ext cx="106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Lato"/>
                <a:ea typeface="Lato"/>
                <a:cs typeface="Lato"/>
                <a:sym typeface="Lato"/>
              </a:rPr>
              <a:t>Onderwijs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1" name="Google Shape;301;p40"/>
          <p:cNvSpPr/>
          <p:nvPr/>
        </p:nvSpPr>
        <p:spPr>
          <a:xfrm>
            <a:off x="1338513" y="713100"/>
            <a:ext cx="3887700" cy="3717300"/>
          </a:xfrm>
          <a:prstGeom prst="ellipse">
            <a:avLst/>
          </a:prstGeom>
          <a:noFill/>
          <a:ln cap="flat" cmpd="sng" w="114300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40"/>
          <p:cNvSpPr/>
          <p:nvPr/>
        </p:nvSpPr>
        <p:spPr>
          <a:xfrm>
            <a:off x="3078888" y="2369600"/>
            <a:ext cx="458100" cy="420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40"/>
          <p:cNvSpPr/>
          <p:nvPr/>
        </p:nvSpPr>
        <p:spPr>
          <a:xfrm>
            <a:off x="7295788" y="2353675"/>
            <a:ext cx="509700" cy="4533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40"/>
          <p:cNvSpPr/>
          <p:nvPr/>
        </p:nvSpPr>
        <p:spPr>
          <a:xfrm>
            <a:off x="7321588" y="2370175"/>
            <a:ext cx="458100" cy="420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05" name="Google Shape;305;p40"/>
          <p:cNvCxnSpPr>
            <a:stCxn id="304" idx="0"/>
            <a:endCxn id="304" idx="4"/>
          </p:cNvCxnSpPr>
          <p:nvPr/>
        </p:nvCxnSpPr>
        <p:spPr>
          <a:xfrm>
            <a:off x="7550638" y="2370175"/>
            <a:ext cx="0" cy="420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6" name="Google Shape;306;p40"/>
          <p:cNvCxnSpPr>
            <a:stCxn id="304" idx="2"/>
          </p:cNvCxnSpPr>
          <p:nvPr/>
        </p:nvCxnSpPr>
        <p:spPr>
          <a:xfrm>
            <a:off x="7321588" y="2580325"/>
            <a:ext cx="458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7" name="Google Shape;307;p40"/>
          <p:cNvSpPr/>
          <p:nvPr/>
        </p:nvSpPr>
        <p:spPr>
          <a:xfrm>
            <a:off x="6676663" y="1283225"/>
            <a:ext cx="509700" cy="4533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40"/>
          <p:cNvSpPr/>
          <p:nvPr/>
        </p:nvSpPr>
        <p:spPr>
          <a:xfrm>
            <a:off x="6702463" y="1299725"/>
            <a:ext cx="458100" cy="420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09" name="Google Shape;309;p40"/>
          <p:cNvCxnSpPr>
            <a:stCxn id="308" idx="0"/>
            <a:endCxn id="308" idx="4"/>
          </p:cNvCxnSpPr>
          <p:nvPr/>
        </p:nvCxnSpPr>
        <p:spPr>
          <a:xfrm>
            <a:off x="6931513" y="1299725"/>
            <a:ext cx="0" cy="420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0" name="Google Shape;310;p40"/>
          <p:cNvCxnSpPr>
            <a:stCxn id="308" idx="2"/>
          </p:cNvCxnSpPr>
          <p:nvPr/>
        </p:nvCxnSpPr>
        <p:spPr>
          <a:xfrm>
            <a:off x="6702463" y="1509875"/>
            <a:ext cx="458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1" name="Google Shape;311;p40"/>
          <p:cNvSpPr/>
          <p:nvPr/>
        </p:nvSpPr>
        <p:spPr>
          <a:xfrm>
            <a:off x="7161513" y="1736525"/>
            <a:ext cx="509700" cy="4533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40"/>
          <p:cNvSpPr/>
          <p:nvPr/>
        </p:nvSpPr>
        <p:spPr>
          <a:xfrm>
            <a:off x="7187313" y="1753025"/>
            <a:ext cx="458100" cy="420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13" name="Google Shape;313;p40"/>
          <p:cNvCxnSpPr>
            <a:stCxn id="312" idx="0"/>
            <a:endCxn id="312" idx="4"/>
          </p:cNvCxnSpPr>
          <p:nvPr/>
        </p:nvCxnSpPr>
        <p:spPr>
          <a:xfrm>
            <a:off x="7416363" y="1753025"/>
            <a:ext cx="0" cy="420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4" name="Google Shape;314;p40"/>
          <p:cNvCxnSpPr>
            <a:stCxn id="312" idx="2"/>
          </p:cNvCxnSpPr>
          <p:nvPr/>
        </p:nvCxnSpPr>
        <p:spPr>
          <a:xfrm>
            <a:off x="7187313" y="1963175"/>
            <a:ext cx="458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5" name="Google Shape;315;p40"/>
          <p:cNvSpPr/>
          <p:nvPr/>
        </p:nvSpPr>
        <p:spPr>
          <a:xfrm>
            <a:off x="7161513" y="2862462"/>
            <a:ext cx="509700" cy="4533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40"/>
          <p:cNvSpPr/>
          <p:nvPr/>
        </p:nvSpPr>
        <p:spPr>
          <a:xfrm>
            <a:off x="7187313" y="2878963"/>
            <a:ext cx="458100" cy="420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17" name="Google Shape;317;p40"/>
          <p:cNvCxnSpPr>
            <a:stCxn id="316" idx="0"/>
            <a:endCxn id="316" idx="4"/>
          </p:cNvCxnSpPr>
          <p:nvPr/>
        </p:nvCxnSpPr>
        <p:spPr>
          <a:xfrm>
            <a:off x="7416363" y="2878963"/>
            <a:ext cx="0" cy="420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8" name="Google Shape;318;p40"/>
          <p:cNvCxnSpPr>
            <a:stCxn id="316" idx="2"/>
          </p:cNvCxnSpPr>
          <p:nvPr/>
        </p:nvCxnSpPr>
        <p:spPr>
          <a:xfrm>
            <a:off x="7187313" y="3089113"/>
            <a:ext cx="458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9" name="Google Shape;319;p40"/>
          <p:cNvSpPr/>
          <p:nvPr/>
        </p:nvSpPr>
        <p:spPr>
          <a:xfrm>
            <a:off x="6676663" y="3376050"/>
            <a:ext cx="509700" cy="4533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40"/>
          <p:cNvSpPr/>
          <p:nvPr/>
        </p:nvSpPr>
        <p:spPr>
          <a:xfrm>
            <a:off x="6702463" y="3392550"/>
            <a:ext cx="458100" cy="420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21" name="Google Shape;321;p40"/>
          <p:cNvCxnSpPr>
            <a:stCxn id="320" idx="0"/>
            <a:endCxn id="320" idx="4"/>
          </p:cNvCxnSpPr>
          <p:nvPr/>
        </p:nvCxnSpPr>
        <p:spPr>
          <a:xfrm>
            <a:off x="6931513" y="3392550"/>
            <a:ext cx="0" cy="420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2" name="Google Shape;322;p40"/>
          <p:cNvCxnSpPr>
            <a:stCxn id="320" idx="2"/>
          </p:cNvCxnSpPr>
          <p:nvPr/>
        </p:nvCxnSpPr>
        <p:spPr>
          <a:xfrm>
            <a:off x="6702463" y="3602700"/>
            <a:ext cx="458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3" name="Google Shape;323;p40"/>
          <p:cNvSpPr/>
          <p:nvPr/>
        </p:nvSpPr>
        <p:spPr>
          <a:xfrm>
            <a:off x="5973613" y="1108800"/>
            <a:ext cx="509700" cy="4533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40"/>
          <p:cNvSpPr/>
          <p:nvPr/>
        </p:nvSpPr>
        <p:spPr>
          <a:xfrm>
            <a:off x="5999413" y="1125300"/>
            <a:ext cx="458100" cy="420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25" name="Google Shape;325;p40"/>
          <p:cNvCxnSpPr>
            <a:stCxn id="324" idx="0"/>
            <a:endCxn id="324" idx="4"/>
          </p:cNvCxnSpPr>
          <p:nvPr/>
        </p:nvCxnSpPr>
        <p:spPr>
          <a:xfrm>
            <a:off x="6228463" y="1125300"/>
            <a:ext cx="0" cy="420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6" name="Google Shape;326;p40"/>
          <p:cNvCxnSpPr>
            <a:stCxn id="324" idx="2"/>
          </p:cNvCxnSpPr>
          <p:nvPr/>
        </p:nvCxnSpPr>
        <p:spPr>
          <a:xfrm>
            <a:off x="5999413" y="1335450"/>
            <a:ext cx="458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7" name="Google Shape;327;p40"/>
          <p:cNvSpPr/>
          <p:nvPr/>
        </p:nvSpPr>
        <p:spPr>
          <a:xfrm>
            <a:off x="5973613" y="3597900"/>
            <a:ext cx="509700" cy="4533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40"/>
          <p:cNvSpPr/>
          <p:nvPr/>
        </p:nvSpPr>
        <p:spPr>
          <a:xfrm>
            <a:off x="5999413" y="3614400"/>
            <a:ext cx="458100" cy="4203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29" name="Google Shape;329;p40"/>
          <p:cNvCxnSpPr>
            <a:stCxn id="328" idx="0"/>
            <a:endCxn id="328" idx="4"/>
          </p:cNvCxnSpPr>
          <p:nvPr/>
        </p:nvCxnSpPr>
        <p:spPr>
          <a:xfrm>
            <a:off x="6228463" y="3614400"/>
            <a:ext cx="0" cy="420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0" name="Google Shape;330;p40"/>
          <p:cNvCxnSpPr>
            <a:stCxn id="328" idx="2"/>
          </p:cNvCxnSpPr>
          <p:nvPr/>
        </p:nvCxnSpPr>
        <p:spPr>
          <a:xfrm>
            <a:off x="5999413" y="3824550"/>
            <a:ext cx="458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1" name="Google Shape;331;p40"/>
          <p:cNvSpPr/>
          <p:nvPr/>
        </p:nvSpPr>
        <p:spPr>
          <a:xfrm>
            <a:off x="5190763" y="1598838"/>
            <a:ext cx="2075400" cy="1962300"/>
          </a:xfrm>
          <a:prstGeom prst="ellipse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40"/>
          <p:cNvSpPr/>
          <p:nvPr/>
        </p:nvSpPr>
        <p:spPr>
          <a:xfrm>
            <a:off x="5295801" y="1670279"/>
            <a:ext cx="1865700" cy="18201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40"/>
          <p:cNvSpPr txBox="1"/>
          <p:nvPr/>
        </p:nvSpPr>
        <p:spPr>
          <a:xfrm>
            <a:off x="5641313" y="2246875"/>
            <a:ext cx="1238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Lato"/>
                <a:ea typeface="Lato"/>
                <a:cs typeface="Lato"/>
                <a:sym typeface="Lato"/>
              </a:rPr>
              <a:t>Partner coalitie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4" name="Google Shape;334;p40"/>
          <p:cNvSpPr/>
          <p:nvPr/>
        </p:nvSpPr>
        <p:spPr>
          <a:xfrm>
            <a:off x="0" y="0"/>
            <a:ext cx="57900" cy="5143500"/>
          </a:xfrm>
          <a:prstGeom prst="rect">
            <a:avLst/>
          </a:prstGeom>
          <a:solidFill>
            <a:srgbClr val="FBFB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1"/>
          <p:cNvSpPr/>
          <p:nvPr/>
        </p:nvSpPr>
        <p:spPr>
          <a:xfrm>
            <a:off x="0" y="0"/>
            <a:ext cx="57900" cy="5143500"/>
          </a:xfrm>
          <a:prstGeom prst="rect">
            <a:avLst/>
          </a:prstGeom>
          <a:solidFill>
            <a:srgbClr val="FBFB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41"/>
          <p:cNvSpPr txBox="1"/>
          <p:nvPr/>
        </p:nvSpPr>
        <p:spPr>
          <a:xfrm>
            <a:off x="1450200" y="419050"/>
            <a:ext cx="7267200" cy="29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b="1" lang="nl" sz="1800" u="sng">
                <a:solidFill>
                  <a:schemeClr val="lt1"/>
                </a:solidFill>
              </a:rPr>
              <a:t>Vertrouwen</a:t>
            </a:r>
            <a:r>
              <a:rPr lang="nl" sz="1800">
                <a:solidFill>
                  <a:schemeClr val="lt1"/>
                </a:solidFill>
              </a:rPr>
              <a:t> - Op dit moment is vertrouwen zeer schaars: overheden en ontwikkelaars worden zeer gewantrouwd op intenties, beloften, kwaliteit en betrouwbaarheid. </a:t>
            </a:r>
            <a:endParaRPr sz="1800"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b="1" lang="nl" sz="1800" u="sng">
                <a:solidFill>
                  <a:schemeClr val="lt1"/>
                </a:solidFill>
              </a:rPr>
              <a:t>Traagheid in systemen</a:t>
            </a:r>
            <a:r>
              <a:rPr lang="nl" sz="1800">
                <a:solidFill>
                  <a:schemeClr val="lt1"/>
                </a:solidFill>
              </a:rPr>
              <a:t> - Een gevolg van de veelheid van stakeholders en ´gestapelde belangen´ in gemeentelijke organisaties.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b="1" lang="nl" sz="1800" u="sng">
                <a:solidFill>
                  <a:schemeClr val="lt1"/>
                </a:solidFill>
              </a:rPr>
              <a:t>Welwillenden die vastlopen</a:t>
            </a:r>
            <a:r>
              <a:rPr lang="nl" sz="1800">
                <a:solidFill>
                  <a:schemeClr val="lt1"/>
                </a:solidFill>
              </a:rPr>
              <a:t> - in de grote en brede groep stakeholders en de eerder genoemde gestapelde belangen. </a:t>
            </a:r>
            <a:endParaRPr sz="1800"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b="1" lang="nl" sz="1800" u="sng">
                <a:solidFill>
                  <a:schemeClr val="lt1"/>
                </a:solidFill>
              </a:rPr>
              <a:t>Governance van de betrokkenheid</a:t>
            </a:r>
            <a:r>
              <a:rPr lang="nl" sz="1800">
                <a:solidFill>
                  <a:schemeClr val="lt1"/>
                </a:solidFill>
              </a:rPr>
              <a:t> - Het verschuiven van de balans in de regie betekent een regieverlies voor de ene partij en een grotere verantwoordelijkheid voor de andere partij. </a:t>
            </a:r>
            <a:endParaRPr b="1"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41" name="Google Shape;341;p41"/>
          <p:cNvSpPr txBox="1"/>
          <p:nvPr/>
        </p:nvSpPr>
        <p:spPr>
          <a:xfrm rot="-5400000">
            <a:off x="-421075" y="519475"/>
            <a:ext cx="2005200" cy="8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2300">
                <a:solidFill>
                  <a:schemeClr val="lt1"/>
                </a:solidFill>
              </a:rPr>
              <a:t>Onderzoek MinBZK</a:t>
            </a:r>
            <a:endParaRPr b="1" sz="23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2"/>
          <p:cNvSpPr/>
          <p:nvPr/>
        </p:nvSpPr>
        <p:spPr>
          <a:xfrm>
            <a:off x="0" y="0"/>
            <a:ext cx="57900" cy="5143500"/>
          </a:xfrm>
          <a:prstGeom prst="rect">
            <a:avLst/>
          </a:prstGeom>
          <a:solidFill>
            <a:srgbClr val="FBFB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42"/>
          <p:cNvSpPr txBox="1"/>
          <p:nvPr/>
        </p:nvSpPr>
        <p:spPr>
          <a:xfrm>
            <a:off x="370325" y="1269150"/>
            <a:ext cx="8118900" cy="15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2200">
                <a:solidFill>
                  <a:srgbClr val="E8E8E8"/>
                </a:solidFill>
                <a:latin typeface="Avenir"/>
                <a:ea typeface="Avenir"/>
                <a:cs typeface="Avenir"/>
                <a:sym typeface="Avenir"/>
              </a:rPr>
              <a:t>Wat kunnen bewoners doen?</a:t>
            </a:r>
            <a:endParaRPr b="1" sz="2200">
              <a:solidFill>
                <a:srgbClr val="E8E8E8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nl" sz="2000">
                <a:solidFill>
                  <a:srgbClr val="E8E8E8"/>
                </a:solidFill>
                <a:latin typeface="Avenir"/>
                <a:ea typeface="Avenir"/>
                <a:cs typeface="Avenir"/>
                <a:sym typeface="Avenir"/>
              </a:rPr>
              <a:t>Werk samen en vorm coalities</a:t>
            </a:r>
            <a:endParaRPr sz="2000">
              <a:solidFill>
                <a:srgbClr val="E8E8E8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>
                <a:solidFill>
                  <a:srgbClr val="E8E8E8"/>
                </a:solidFill>
                <a:latin typeface="Avenir"/>
                <a:ea typeface="Avenir"/>
                <a:cs typeface="Avenir"/>
                <a:sym typeface="Avenir"/>
              </a:rPr>
              <a:t>Ken de mensen bij de gemeente</a:t>
            </a:r>
            <a:endParaRPr sz="2000">
              <a:solidFill>
                <a:srgbClr val="E8E8E8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>
                <a:solidFill>
                  <a:srgbClr val="E8E8E8"/>
                </a:solidFill>
                <a:latin typeface="Avenir"/>
                <a:ea typeface="Avenir"/>
                <a:cs typeface="Avenir"/>
                <a:sym typeface="Avenir"/>
              </a:rPr>
              <a:t>Maak appgroepen</a:t>
            </a:r>
            <a:endParaRPr sz="2000">
              <a:solidFill>
                <a:srgbClr val="E8E8E8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>
                <a:solidFill>
                  <a:srgbClr val="E8E8E8"/>
                </a:solidFill>
                <a:latin typeface="Avenir"/>
                <a:ea typeface="Avenir"/>
                <a:cs typeface="Avenir"/>
                <a:sym typeface="Avenir"/>
              </a:rPr>
              <a:t>Monetariseer je waarde</a:t>
            </a:r>
            <a:endParaRPr sz="2000">
              <a:solidFill>
                <a:srgbClr val="E8E8E8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>
                <a:solidFill>
                  <a:srgbClr val="E8E8E8"/>
                </a:solidFill>
                <a:latin typeface="Avenir"/>
                <a:ea typeface="Avenir"/>
                <a:cs typeface="Avenir"/>
                <a:sym typeface="Avenir"/>
              </a:rPr>
              <a:t>Dwing gelijkwaardigheid af, liefdevol</a:t>
            </a:r>
            <a:endParaRPr sz="2000">
              <a:solidFill>
                <a:srgbClr val="E8E8E8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>
                <a:solidFill>
                  <a:srgbClr val="E8E8E8"/>
                </a:solidFill>
                <a:latin typeface="Avenir"/>
                <a:ea typeface="Avenir"/>
                <a:cs typeface="Avenir"/>
                <a:sym typeface="Avenir"/>
              </a:rPr>
              <a:t>Laat zien dat en hoe het kan, voorbeelden maken verandering</a:t>
            </a:r>
            <a:endParaRPr sz="2000">
              <a:solidFill>
                <a:srgbClr val="E8E8E8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E8E8E8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8E8E8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>
              <a:solidFill>
                <a:srgbClr val="E8E8E8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DEECF"/>
        </a:solidFill>
      </p:bgPr>
    </p:bg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89225" y="4473925"/>
            <a:ext cx="428400" cy="452475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3"/>
          <p:cNvSpPr txBox="1"/>
          <p:nvPr/>
        </p:nvSpPr>
        <p:spPr>
          <a:xfrm>
            <a:off x="370325" y="718100"/>
            <a:ext cx="8118900" cy="15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2200">
                <a:latin typeface="Avenir"/>
                <a:ea typeface="Avenir"/>
                <a:cs typeface="Avenir"/>
                <a:sym typeface="Avenir"/>
              </a:rPr>
              <a:t>..en de gemeente</a:t>
            </a:r>
            <a:endParaRPr b="1" sz="22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>
                <a:latin typeface="Avenir"/>
                <a:ea typeface="Avenir"/>
                <a:cs typeface="Avenir"/>
                <a:sym typeface="Avenir"/>
              </a:rPr>
              <a:t>Ga naar buiten, als mens, outbound, niet inbound</a:t>
            </a:r>
            <a:endParaRPr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>
                <a:latin typeface="Avenir"/>
                <a:ea typeface="Avenir"/>
                <a:cs typeface="Avenir"/>
                <a:sym typeface="Avenir"/>
              </a:rPr>
              <a:t>Zoek altijd hoe het wel kan</a:t>
            </a:r>
            <a:endParaRPr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>
                <a:latin typeface="Avenir"/>
                <a:ea typeface="Avenir"/>
                <a:cs typeface="Avenir"/>
                <a:sym typeface="Avenir"/>
              </a:rPr>
              <a:t>Anders aanbesteden</a:t>
            </a:r>
            <a:endParaRPr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>
                <a:latin typeface="Avenir"/>
                <a:ea typeface="Avenir"/>
                <a:cs typeface="Avenir"/>
                <a:sym typeface="Avenir"/>
              </a:rPr>
              <a:t>Onzekerheid is geen risico</a:t>
            </a:r>
            <a:endParaRPr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>
                <a:latin typeface="Avenir"/>
                <a:ea typeface="Avenir"/>
                <a:cs typeface="Avenir"/>
                <a:sym typeface="Avenir"/>
              </a:rPr>
              <a:t>Kijk eerst wat er al is voordat je een nieuw onderzoek start en onderzoek door te doen</a:t>
            </a:r>
            <a:endParaRPr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554EFB"/>
        </a:solid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4"/>
          <p:cNvSpPr txBox="1"/>
          <p:nvPr/>
        </p:nvSpPr>
        <p:spPr>
          <a:xfrm>
            <a:off x="176100" y="0"/>
            <a:ext cx="8791800" cy="49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22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Stappenplan</a:t>
            </a:r>
            <a:endParaRPr sz="22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20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1 - Kies één vraagstuk/programma om op deze andere manier te werken</a:t>
            </a:r>
            <a:endParaRPr sz="20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20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2 - Zorg dat de juiste mensen het doen</a:t>
            </a:r>
            <a:endParaRPr sz="20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20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3 - Formuleer vraag breed: hoe lossen we armoede in de buurt op?</a:t>
            </a:r>
            <a:endParaRPr sz="20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20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4 - Ga wandelen in de buurt</a:t>
            </a:r>
            <a:endParaRPr sz="20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20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5 - Begin bij wat er al is, vraag sleutelfiguren en initiatieven mee te denken</a:t>
            </a:r>
            <a:endParaRPr sz="20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20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6 - Maak het plan samen of laat het aan de buurt</a:t>
            </a:r>
            <a:endParaRPr sz="20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20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7 - Welke rol </a:t>
            </a:r>
            <a:r>
              <a:rPr lang="nl" sz="20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kunnen </a:t>
            </a:r>
            <a:r>
              <a:rPr lang="nl" sz="20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bewonerscoalities spelen bij realisatie en beheer </a:t>
            </a:r>
            <a:endParaRPr sz="20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20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8 - Evalueer en leg de samenwerking vast</a:t>
            </a:r>
            <a:endParaRPr sz="20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1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59" name="Google Shape;35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89225" y="4473937"/>
            <a:ext cx="428400" cy="452451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4"/>
          <p:cNvSpPr/>
          <p:nvPr/>
        </p:nvSpPr>
        <p:spPr>
          <a:xfrm>
            <a:off x="0" y="0"/>
            <a:ext cx="57900" cy="5143500"/>
          </a:xfrm>
          <a:prstGeom prst="rect">
            <a:avLst/>
          </a:prstGeom>
          <a:solidFill>
            <a:srgbClr val="FBFB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BEF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89225" y="4473925"/>
            <a:ext cx="428400" cy="45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675" y="-66150"/>
            <a:ext cx="872775" cy="200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72000" y="753750"/>
            <a:ext cx="5399999" cy="36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7"/>
          <p:cNvSpPr/>
          <p:nvPr/>
        </p:nvSpPr>
        <p:spPr>
          <a:xfrm>
            <a:off x="0" y="0"/>
            <a:ext cx="57900" cy="5143500"/>
          </a:xfrm>
          <a:prstGeom prst="rect">
            <a:avLst/>
          </a:prstGeom>
          <a:solidFill>
            <a:srgbClr val="FF5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5"/>
          <p:cNvSpPr/>
          <p:nvPr/>
        </p:nvSpPr>
        <p:spPr>
          <a:xfrm>
            <a:off x="0" y="0"/>
            <a:ext cx="57900" cy="5143500"/>
          </a:xfrm>
          <a:prstGeom prst="rect">
            <a:avLst/>
          </a:prstGeom>
          <a:solidFill>
            <a:srgbClr val="FBFB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45"/>
          <p:cNvSpPr txBox="1"/>
          <p:nvPr/>
        </p:nvSpPr>
        <p:spPr>
          <a:xfrm>
            <a:off x="-285750" y="2159850"/>
            <a:ext cx="9144000" cy="4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2200">
                <a:solidFill>
                  <a:srgbClr val="FBFBEF"/>
                </a:solidFill>
                <a:latin typeface="Avenir"/>
                <a:ea typeface="Avenir"/>
                <a:cs typeface="Avenir"/>
                <a:sym typeface="Avenir"/>
              </a:rPr>
              <a:t>Gebruik de samenwerking voor verandering</a:t>
            </a:r>
            <a:endParaRPr b="1" sz="2200">
              <a:solidFill>
                <a:srgbClr val="FBFBE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FBFBE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FBFBE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10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FBFBE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BEF"/>
        </a:solidFill>
      </p:bgPr>
    </p:bg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89225" y="4473925"/>
            <a:ext cx="428400" cy="452475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46"/>
          <p:cNvSpPr/>
          <p:nvPr/>
        </p:nvSpPr>
        <p:spPr>
          <a:xfrm>
            <a:off x="0" y="0"/>
            <a:ext cx="4991400" cy="5143500"/>
          </a:xfrm>
          <a:prstGeom prst="rect">
            <a:avLst/>
          </a:prstGeom>
          <a:solidFill>
            <a:srgbClr val="F8CEC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fbeelding met kleding, persoon, kamerplant, bloempot&#10;&#10;Automatisch gegenereerde beschrijving" id="373" name="Google Shape;373;p46"/>
          <p:cNvPicPr preferRelativeResize="0"/>
          <p:nvPr/>
        </p:nvPicPr>
        <p:blipFill rotWithShape="1">
          <a:blip r:embed="rId4">
            <a:alphaModFix/>
          </a:blip>
          <a:srcRect b="0" l="14450" r="22198" t="0"/>
          <a:stretch/>
        </p:blipFill>
        <p:spPr>
          <a:xfrm>
            <a:off x="4152600" y="1"/>
            <a:ext cx="4991400" cy="52589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buitenshuis, kleding, boom, schoeisel&#10;&#10;Automatisch gegenereerde beschrijving" id="374" name="Google Shape;374;p46"/>
          <p:cNvPicPr preferRelativeResize="0"/>
          <p:nvPr/>
        </p:nvPicPr>
        <p:blipFill rotWithShape="1">
          <a:blip r:embed="rId5">
            <a:alphaModFix/>
          </a:blip>
          <a:srcRect b="0" l="26319" r="0" t="0"/>
          <a:stretch/>
        </p:blipFill>
        <p:spPr>
          <a:xfrm>
            <a:off x="304437" y="898929"/>
            <a:ext cx="4382543" cy="33456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buitenshuis, raam, gebouw, kleding&#10;&#10;Automatisch gegenereerde beschrijving" id="375" name="Google Shape;375;p46"/>
          <p:cNvPicPr preferRelativeResize="0"/>
          <p:nvPr/>
        </p:nvPicPr>
        <p:blipFill rotWithShape="1">
          <a:blip r:embed="rId6">
            <a:alphaModFix/>
          </a:blip>
          <a:srcRect b="0" l="21226" r="16086" t="0"/>
          <a:stretch/>
        </p:blipFill>
        <p:spPr>
          <a:xfrm>
            <a:off x="-448550" y="0"/>
            <a:ext cx="573204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kleding, persoon, gebouw, buitenshuis&#10;&#10;Automatisch gegenereerde beschrijving" id="376" name="Google Shape;376;p4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448547" y="-11"/>
            <a:ext cx="72971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5424"/>
        </a:solid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7"/>
          <p:cNvSpPr/>
          <p:nvPr/>
        </p:nvSpPr>
        <p:spPr>
          <a:xfrm>
            <a:off x="0" y="0"/>
            <a:ext cx="57900" cy="5143500"/>
          </a:xfrm>
          <a:prstGeom prst="rect">
            <a:avLst/>
          </a:prstGeom>
          <a:solidFill>
            <a:srgbClr val="FBFB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2" name="Google Shape;382;p47" title="IMG-20240411-WA006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7114" y="931000"/>
            <a:ext cx="4569773" cy="3054051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47"/>
          <p:cNvSpPr txBox="1"/>
          <p:nvPr/>
        </p:nvSpPr>
        <p:spPr>
          <a:xfrm>
            <a:off x="202375" y="4175175"/>
            <a:ext cx="8757000" cy="8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2100">
                <a:solidFill>
                  <a:srgbClr val="351C75"/>
                </a:solidFill>
              </a:rPr>
              <a:t>We Doen het Samen Coalitie en Landelijk Huis van Actief Burgerschap</a:t>
            </a:r>
            <a:endParaRPr b="1" sz="2100">
              <a:solidFill>
                <a:srgbClr val="351C75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54EFB"/>
        </a:solidFill>
      </p:bgPr>
    </p:bg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89225" y="4473937"/>
            <a:ext cx="428400" cy="452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48" title="HVAB_logo_kleur_blauw_Zoetermee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5900" y="209100"/>
            <a:ext cx="6787436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48"/>
          <p:cNvSpPr txBox="1"/>
          <p:nvPr/>
        </p:nvSpPr>
        <p:spPr>
          <a:xfrm>
            <a:off x="193500" y="4359375"/>
            <a:ext cx="8757000" cy="8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2300">
                <a:solidFill>
                  <a:schemeClr val="accent1"/>
                </a:solidFill>
              </a:rPr>
              <a:t>Lokale Coalities en Huizen van Actief Burgerschap</a:t>
            </a:r>
            <a:endParaRPr b="1" sz="23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5424"/>
        </a:solidFill>
      </p:bgPr>
    </p:bg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9"/>
          <p:cNvSpPr/>
          <p:nvPr/>
        </p:nvSpPr>
        <p:spPr>
          <a:xfrm>
            <a:off x="0" y="0"/>
            <a:ext cx="57900" cy="5143500"/>
          </a:xfrm>
          <a:prstGeom prst="rect">
            <a:avLst/>
          </a:prstGeom>
          <a:solidFill>
            <a:srgbClr val="FBFB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6" name="Google Shape;396;p49" title="20260103_153343 (1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5288" y="626051"/>
            <a:ext cx="4633426" cy="3475073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49"/>
          <p:cNvSpPr txBox="1"/>
          <p:nvPr/>
        </p:nvSpPr>
        <p:spPr>
          <a:xfrm>
            <a:off x="202375" y="4175175"/>
            <a:ext cx="8757000" cy="8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2300">
                <a:solidFill>
                  <a:schemeClr val="accent1"/>
                </a:solidFill>
              </a:rPr>
              <a:t>Centrum van Actief Burgerschap</a:t>
            </a:r>
            <a:endParaRPr b="1" sz="23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0"/>
          <p:cNvSpPr/>
          <p:nvPr/>
        </p:nvSpPr>
        <p:spPr>
          <a:xfrm>
            <a:off x="0" y="0"/>
            <a:ext cx="57900" cy="5143500"/>
          </a:xfrm>
          <a:prstGeom prst="rect">
            <a:avLst/>
          </a:prstGeom>
          <a:solidFill>
            <a:srgbClr val="FBFB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50"/>
          <p:cNvSpPr txBox="1"/>
          <p:nvPr/>
        </p:nvSpPr>
        <p:spPr>
          <a:xfrm>
            <a:off x="355875" y="1267600"/>
            <a:ext cx="4701000" cy="29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2000">
                <a:solidFill>
                  <a:srgbClr val="E8E8E8"/>
                </a:solidFill>
                <a:latin typeface="Avenir"/>
                <a:ea typeface="Avenir"/>
                <a:cs typeface="Avenir"/>
                <a:sym typeface="Avenir"/>
              </a:rPr>
              <a:t>Whatsapp groep</a:t>
            </a:r>
            <a:endParaRPr b="1" sz="2000">
              <a:solidFill>
                <a:srgbClr val="E8E8E8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E8E8E8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E8E8E8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E8E8E8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1600">
                <a:solidFill>
                  <a:srgbClr val="E8E8E8"/>
                </a:solidFill>
                <a:latin typeface="Avenir"/>
                <a:ea typeface="Avenir"/>
                <a:cs typeface="Avenir"/>
                <a:sym typeface="Avenir"/>
              </a:rPr>
              <a:t>teun@zieglergautier.nl</a:t>
            </a:r>
            <a:endParaRPr sz="1600">
              <a:solidFill>
                <a:srgbClr val="E8E8E8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E8E8E8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8E8E8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>
              <a:solidFill>
                <a:srgbClr val="E8E8E8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04" name="Google Shape;404;p50" title="email1757338083393shared_qr_cod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9275" y="152400"/>
            <a:ext cx="2721770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BEF"/>
        </a:solidFill>
      </p:bgPr>
    </p:bg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1000" y="1981753"/>
            <a:ext cx="5621999" cy="1179993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51"/>
          <p:cNvSpPr txBox="1"/>
          <p:nvPr/>
        </p:nvSpPr>
        <p:spPr>
          <a:xfrm rot="-5400000">
            <a:off x="-671575" y="769925"/>
            <a:ext cx="2506200" cy="8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2300">
                <a:solidFill>
                  <a:schemeClr val="dk2"/>
                </a:solidFill>
              </a:rPr>
              <a:t>zieglergautier.nl</a:t>
            </a:r>
            <a:endParaRPr b="1" sz="23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BEF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89225" y="4473925"/>
            <a:ext cx="428400" cy="45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675" y="-66150"/>
            <a:ext cx="872775" cy="200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72000" y="763475"/>
            <a:ext cx="5400000" cy="361654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8"/>
          <p:cNvSpPr/>
          <p:nvPr/>
        </p:nvSpPr>
        <p:spPr>
          <a:xfrm>
            <a:off x="0" y="0"/>
            <a:ext cx="57900" cy="5143500"/>
          </a:xfrm>
          <a:prstGeom prst="rect">
            <a:avLst/>
          </a:prstGeom>
          <a:solidFill>
            <a:srgbClr val="FF5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BEF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89225" y="4473925"/>
            <a:ext cx="428400" cy="45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675" y="-66150"/>
            <a:ext cx="872775" cy="200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72000" y="762025"/>
            <a:ext cx="5400001" cy="3619459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9"/>
          <p:cNvSpPr/>
          <p:nvPr/>
        </p:nvSpPr>
        <p:spPr>
          <a:xfrm>
            <a:off x="0" y="0"/>
            <a:ext cx="57900" cy="5143500"/>
          </a:xfrm>
          <a:prstGeom prst="rect">
            <a:avLst/>
          </a:prstGeom>
          <a:solidFill>
            <a:srgbClr val="FF5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BEF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89225" y="4473925"/>
            <a:ext cx="428400" cy="45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675" y="-66150"/>
            <a:ext cx="872775" cy="200532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30"/>
          <p:cNvSpPr/>
          <p:nvPr/>
        </p:nvSpPr>
        <p:spPr>
          <a:xfrm>
            <a:off x="0" y="0"/>
            <a:ext cx="57900" cy="5143500"/>
          </a:xfrm>
          <a:prstGeom prst="rect">
            <a:avLst/>
          </a:prstGeom>
          <a:solidFill>
            <a:srgbClr val="FF5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fbeelding met buitenshuis, wiel, boom, hemel  Automatisch gegenereerde beschrijving" id="153" name="Google Shape;153;p30"/>
          <p:cNvPicPr preferRelativeResize="0"/>
          <p:nvPr/>
        </p:nvPicPr>
        <p:blipFill rotWithShape="1">
          <a:blip r:embed="rId5">
            <a:alphaModFix/>
          </a:blip>
          <a:srcRect b="0" l="0" r="0" t="15747"/>
          <a:stretch/>
        </p:blipFill>
        <p:spPr>
          <a:xfrm>
            <a:off x="1872000" y="707275"/>
            <a:ext cx="5399999" cy="3600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5424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89225" y="4473937"/>
            <a:ext cx="428400" cy="452451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1"/>
          <p:cNvSpPr txBox="1"/>
          <p:nvPr/>
        </p:nvSpPr>
        <p:spPr>
          <a:xfrm>
            <a:off x="1365425" y="-3925"/>
            <a:ext cx="32205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3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Domeinen</a:t>
            </a:r>
            <a:endParaRPr b="1" sz="1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0" name="Google Shape;160;p31"/>
          <p:cNvSpPr txBox="1"/>
          <p:nvPr/>
        </p:nvSpPr>
        <p:spPr>
          <a:xfrm>
            <a:off x="1365413" y="815934"/>
            <a:ext cx="5157900" cy="56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47955" lvl="0" marL="18288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venir"/>
              <a:buChar char="•"/>
            </a:pPr>
            <a:r>
              <a:rPr lang="nl" sz="13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Kunst en cultuur</a:t>
            </a:r>
            <a:endParaRPr sz="1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147955" lvl="0" marL="18288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venir"/>
              <a:buChar char="•"/>
            </a:pPr>
            <a:r>
              <a:rPr lang="nl" sz="13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Recreatie</a:t>
            </a:r>
            <a:r>
              <a:rPr lang="nl" sz="13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en </a:t>
            </a:r>
            <a:r>
              <a:rPr lang="nl" sz="13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Evenementen</a:t>
            </a:r>
            <a:endParaRPr sz="1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147955" lvl="0" marL="18288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venir"/>
              <a:buChar char="•"/>
            </a:pPr>
            <a:r>
              <a:rPr lang="nl" sz="13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Groen</a:t>
            </a:r>
            <a:endParaRPr sz="1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147955" lvl="0" marL="18288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venir"/>
              <a:buChar char="•"/>
            </a:pPr>
            <a:r>
              <a:rPr lang="nl" sz="13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Duurzaamheid</a:t>
            </a:r>
            <a:endParaRPr sz="1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147955" lvl="0" marL="18288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venir"/>
              <a:buChar char="•"/>
            </a:pPr>
            <a:r>
              <a:rPr lang="nl" sz="13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Economie / Vestigingsmilieu</a:t>
            </a:r>
            <a:endParaRPr sz="1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147955" lvl="0" marL="18288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venir"/>
              <a:buChar char="•"/>
            </a:pPr>
            <a:r>
              <a:rPr lang="nl" sz="13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Armoede</a:t>
            </a:r>
            <a:endParaRPr sz="1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147955" lvl="0" marL="18288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venir"/>
              <a:buChar char="•"/>
            </a:pPr>
            <a:r>
              <a:rPr lang="nl" sz="13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Participatie</a:t>
            </a:r>
            <a:endParaRPr sz="1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147955" lvl="0" marL="18288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venir"/>
              <a:buChar char="•"/>
            </a:pPr>
            <a:r>
              <a:rPr lang="nl" sz="13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Werkgelegenheid</a:t>
            </a:r>
            <a:endParaRPr sz="1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147955" lvl="0" marL="18288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venir"/>
              <a:buChar char="•"/>
            </a:pPr>
            <a:r>
              <a:rPr lang="nl" sz="13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Sociale cohesie</a:t>
            </a:r>
            <a:endParaRPr sz="1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147955" lvl="0" marL="18288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venir"/>
              <a:buChar char="•"/>
            </a:pPr>
            <a:r>
              <a:rPr lang="nl" sz="13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Veiligheid</a:t>
            </a:r>
            <a:endParaRPr sz="1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147955" lvl="0" marL="18288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venir"/>
              <a:buChar char="•"/>
            </a:pPr>
            <a:r>
              <a:rPr lang="nl" sz="13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Vastgoed</a:t>
            </a:r>
            <a:endParaRPr sz="1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147955" lvl="0" marL="18288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venir"/>
              <a:buChar char="•"/>
            </a:pPr>
            <a:r>
              <a:rPr lang="nl" sz="13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Gebiedsontwikkeling</a:t>
            </a:r>
            <a:endParaRPr sz="1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147955" lvl="0" marL="18288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venir"/>
              <a:buChar char="•"/>
            </a:pPr>
            <a:r>
              <a:rPr lang="nl" sz="13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Sport en beweging</a:t>
            </a:r>
            <a:endParaRPr sz="1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147955" lvl="0" marL="18288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venir"/>
              <a:buChar char="•"/>
            </a:pPr>
            <a:r>
              <a:rPr lang="nl" sz="13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Gezondheid en zorg</a:t>
            </a:r>
            <a:endParaRPr sz="1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147955" lvl="0" marL="18288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venir"/>
              <a:buChar char="•"/>
            </a:pPr>
            <a:r>
              <a:rPr lang="nl" sz="13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Jongeren en educatie</a:t>
            </a:r>
            <a:endParaRPr sz="1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147955" lvl="0" marL="18288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venir"/>
              <a:buChar char="•"/>
            </a:pPr>
            <a:r>
              <a:rPr lang="nl" sz="13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Handhaving</a:t>
            </a:r>
            <a:endParaRPr sz="1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147955" lvl="0" marL="18288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venir"/>
              <a:buChar char="•"/>
            </a:pPr>
            <a:r>
              <a:rPr lang="nl" sz="13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Vergunningen</a:t>
            </a:r>
            <a:endParaRPr sz="1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147955" lvl="0" marL="18288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venir"/>
              <a:buChar char="•"/>
            </a:pPr>
            <a:r>
              <a:rPr lang="nl" sz="13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Communicatie en marketing</a:t>
            </a:r>
            <a:br>
              <a:rPr lang="nl" sz="13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</a:br>
            <a:endParaRPr sz="1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1" name="Google Shape;161;p31"/>
          <p:cNvSpPr txBox="1"/>
          <p:nvPr/>
        </p:nvSpPr>
        <p:spPr>
          <a:xfrm>
            <a:off x="5007125" y="-3923"/>
            <a:ext cx="51831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13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Beleidsagenda’s</a:t>
            </a:r>
            <a:endParaRPr b="1" sz="13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2" name="Google Shape;162;p31"/>
          <p:cNvSpPr txBox="1"/>
          <p:nvPr/>
        </p:nvSpPr>
        <p:spPr>
          <a:xfrm>
            <a:off x="5007130" y="815915"/>
            <a:ext cx="5221800" cy="55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47955" lvl="0" marL="18288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</a:pPr>
            <a:r>
              <a:rPr lang="nl" sz="1300">
                <a:solidFill>
                  <a:schemeClr val="lt1"/>
                </a:solidFill>
              </a:rPr>
              <a:t>Ruimte voor maatschappelijk initiatief</a:t>
            </a:r>
            <a:endParaRPr sz="1300">
              <a:solidFill>
                <a:schemeClr val="lt1"/>
              </a:solidFill>
            </a:endParaRPr>
          </a:p>
          <a:p>
            <a:pPr indent="-147955" lvl="0" marL="18288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</a:pPr>
            <a:r>
              <a:rPr lang="nl" sz="1300">
                <a:solidFill>
                  <a:schemeClr val="lt1"/>
                </a:solidFill>
              </a:rPr>
              <a:t>Kunstenplan</a:t>
            </a:r>
            <a:endParaRPr sz="1300">
              <a:solidFill>
                <a:schemeClr val="lt1"/>
              </a:solidFill>
            </a:endParaRPr>
          </a:p>
          <a:p>
            <a:pPr indent="-147955" lvl="0" marL="18288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</a:pPr>
            <a:r>
              <a:rPr lang="nl" sz="1300">
                <a:solidFill>
                  <a:schemeClr val="lt1"/>
                </a:solidFill>
              </a:rPr>
              <a:t>Evenementenbeleid</a:t>
            </a:r>
            <a:endParaRPr sz="1300">
              <a:solidFill>
                <a:schemeClr val="lt1"/>
              </a:solidFill>
            </a:endParaRPr>
          </a:p>
          <a:p>
            <a:pPr indent="-147955" lvl="0" marL="18288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</a:pPr>
            <a:r>
              <a:rPr lang="nl" sz="1300">
                <a:solidFill>
                  <a:schemeClr val="lt1"/>
                </a:solidFill>
              </a:rPr>
              <a:t>Agenda Groen</a:t>
            </a:r>
            <a:endParaRPr sz="1300">
              <a:solidFill>
                <a:schemeClr val="lt1"/>
              </a:solidFill>
            </a:endParaRPr>
          </a:p>
          <a:p>
            <a:pPr indent="-147955" lvl="0" marL="18288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</a:pPr>
            <a:r>
              <a:rPr lang="nl" sz="1300">
                <a:solidFill>
                  <a:schemeClr val="lt1"/>
                </a:solidFill>
              </a:rPr>
              <a:t>Stad in Balans</a:t>
            </a:r>
            <a:endParaRPr sz="1300">
              <a:solidFill>
                <a:schemeClr val="lt1"/>
              </a:solidFill>
            </a:endParaRPr>
          </a:p>
          <a:p>
            <a:pPr indent="-147955" lvl="0" marL="18288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</a:pPr>
            <a:r>
              <a:rPr lang="nl" sz="1300">
                <a:solidFill>
                  <a:schemeClr val="lt1"/>
                </a:solidFill>
              </a:rPr>
              <a:t>EFRO (vestigingsmilieu)</a:t>
            </a:r>
            <a:endParaRPr sz="1300">
              <a:solidFill>
                <a:schemeClr val="lt1"/>
              </a:solidFill>
            </a:endParaRPr>
          </a:p>
          <a:p>
            <a:pPr indent="-147955" lvl="0" marL="18288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</a:pPr>
            <a:r>
              <a:rPr lang="nl" sz="1300">
                <a:solidFill>
                  <a:schemeClr val="lt1"/>
                </a:solidFill>
              </a:rPr>
              <a:t>Aanvalsplan Armoede</a:t>
            </a:r>
            <a:endParaRPr sz="1300">
              <a:solidFill>
                <a:schemeClr val="lt1"/>
              </a:solidFill>
            </a:endParaRPr>
          </a:p>
          <a:p>
            <a:pPr indent="-147955" lvl="0" marL="18288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</a:pPr>
            <a:r>
              <a:rPr lang="nl" sz="1300">
                <a:solidFill>
                  <a:schemeClr val="lt1"/>
                </a:solidFill>
              </a:rPr>
              <a:t>Participatiewet</a:t>
            </a:r>
            <a:endParaRPr sz="1300">
              <a:solidFill>
                <a:schemeClr val="lt1"/>
              </a:solidFill>
            </a:endParaRPr>
          </a:p>
          <a:p>
            <a:pPr indent="-147955" lvl="0" marL="18288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</a:pPr>
            <a:r>
              <a:rPr lang="nl" sz="1300">
                <a:solidFill>
                  <a:schemeClr val="lt1"/>
                </a:solidFill>
              </a:rPr>
              <a:t>De Bewegende Stad</a:t>
            </a:r>
            <a:endParaRPr sz="1300">
              <a:solidFill>
                <a:schemeClr val="lt1"/>
              </a:solidFill>
            </a:endParaRPr>
          </a:p>
          <a:p>
            <a:pPr indent="-147955" lvl="0" marL="18288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</a:pPr>
            <a:r>
              <a:rPr lang="nl" sz="1300">
                <a:solidFill>
                  <a:schemeClr val="lt1"/>
                </a:solidFill>
              </a:rPr>
              <a:t>Aanpak Gezond Gewicht</a:t>
            </a:r>
            <a:endParaRPr sz="1300">
              <a:solidFill>
                <a:schemeClr val="lt1"/>
              </a:solidFill>
            </a:endParaRPr>
          </a:p>
          <a:p>
            <a:pPr indent="-147955" lvl="0" marL="18288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</a:pPr>
            <a:r>
              <a:rPr lang="nl" sz="1300">
                <a:solidFill>
                  <a:schemeClr val="lt1"/>
                </a:solidFill>
              </a:rPr>
              <a:t>Age-friendly City</a:t>
            </a:r>
            <a:endParaRPr sz="1300">
              <a:solidFill>
                <a:schemeClr val="lt1"/>
              </a:solidFill>
            </a:endParaRPr>
          </a:p>
          <a:p>
            <a:pPr indent="-147955" lvl="0" marL="18288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</a:pPr>
            <a:r>
              <a:rPr lang="nl" sz="1300">
                <a:solidFill>
                  <a:schemeClr val="lt1"/>
                </a:solidFill>
              </a:rPr>
              <a:t>Vastgoedstrategie</a:t>
            </a:r>
            <a:endParaRPr sz="1300">
              <a:solidFill>
                <a:schemeClr val="lt1"/>
              </a:solidFill>
            </a:endParaRPr>
          </a:p>
          <a:p>
            <a:pPr indent="-147955" lvl="0" marL="18288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</a:pPr>
            <a:r>
              <a:rPr lang="nl" sz="1300">
                <a:solidFill>
                  <a:schemeClr val="lt1"/>
                </a:solidFill>
              </a:rPr>
              <a:t>Koers 2025</a:t>
            </a:r>
            <a:endParaRPr sz="1300">
              <a:solidFill>
                <a:schemeClr val="lt1"/>
              </a:solidFill>
            </a:endParaRPr>
          </a:p>
          <a:p>
            <a:pPr indent="-147955" lvl="0" marL="18288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</a:pPr>
            <a:r>
              <a:rPr lang="nl" sz="1300">
                <a:solidFill>
                  <a:schemeClr val="lt1"/>
                </a:solidFill>
              </a:rPr>
              <a:t>Gebiedsplan Oud Noord</a:t>
            </a:r>
            <a:endParaRPr sz="1300">
              <a:solidFill>
                <a:schemeClr val="lt1"/>
              </a:solidFill>
            </a:endParaRPr>
          </a:p>
          <a:p>
            <a:pPr indent="-147955" lvl="0" marL="18288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300"/>
              <a:buChar char="•"/>
            </a:pPr>
            <a:r>
              <a:rPr lang="nl" sz="1300">
                <a:solidFill>
                  <a:schemeClr val="lt1"/>
                </a:solidFill>
              </a:rPr>
              <a:t>Gebiedsontwikkeling Noorderpark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163" name="Google Shape;163;p31"/>
          <p:cNvSpPr/>
          <p:nvPr/>
        </p:nvSpPr>
        <p:spPr>
          <a:xfrm>
            <a:off x="0" y="0"/>
            <a:ext cx="57900" cy="5143500"/>
          </a:xfrm>
          <a:prstGeom prst="rect">
            <a:avLst/>
          </a:prstGeom>
          <a:solidFill>
            <a:srgbClr val="FBFB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BEF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89225" y="4473925"/>
            <a:ext cx="428400" cy="45247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2"/>
          <p:cNvSpPr/>
          <p:nvPr/>
        </p:nvSpPr>
        <p:spPr>
          <a:xfrm>
            <a:off x="0" y="0"/>
            <a:ext cx="57900" cy="5143500"/>
          </a:xfrm>
          <a:prstGeom prst="rect">
            <a:avLst/>
          </a:prstGeom>
          <a:solidFill>
            <a:srgbClr val="FF5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32"/>
          <p:cNvSpPr txBox="1"/>
          <p:nvPr/>
        </p:nvSpPr>
        <p:spPr>
          <a:xfrm rot="-5400000">
            <a:off x="-421075" y="519475"/>
            <a:ext cx="2005200" cy="8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2300">
                <a:solidFill>
                  <a:schemeClr val="dk2"/>
                </a:solidFill>
              </a:rPr>
              <a:t>Het land in</a:t>
            </a:r>
            <a:endParaRPr b="1" sz="2300">
              <a:solidFill>
                <a:schemeClr val="dk2"/>
              </a:solidFill>
            </a:endParaRPr>
          </a:p>
        </p:txBody>
      </p:sp>
      <p:pic>
        <p:nvPicPr>
          <p:cNvPr descr="Druppels op het raam - foto van lotteaerssens - Natuur - Zoom.nl" id="171" name="Google Shape;171;p32"/>
          <p:cNvPicPr preferRelativeResize="0"/>
          <p:nvPr/>
        </p:nvPicPr>
        <p:blipFill rotWithShape="1">
          <a:blip r:embed="rId4">
            <a:alphaModFix/>
          </a:blip>
          <a:srcRect b="41860" l="27632" r="13162" t="0"/>
          <a:stretch/>
        </p:blipFill>
        <p:spPr>
          <a:xfrm>
            <a:off x="1017125" y="243100"/>
            <a:ext cx="6868076" cy="457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54EFB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89225" y="4473937"/>
            <a:ext cx="428400" cy="452451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33"/>
          <p:cNvSpPr txBox="1"/>
          <p:nvPr/>
        </p:nvSpPr>
        <p:spPr>
          <a:xfrm>
            <a:off x="860700" y="720000"/>
            <a:ext cx="8283300" cy="58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07001" lvl="0" marL="360001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venir"/>
              <a:buChar char="●"/>
            </a:pPr>
            <a:r>
              <a:rPr lang="nl" sz="20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In Nederland doet 47,6% van de bevolking boven de 15 jaar aan vrijwilligerswerk</a:t>
            </a:r>
            <a:endParaRPr sz="20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07001" lvl="0" marL="360001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venir"/>
              <a:buChar char="●"/>
            </a:pPr>
            <a:r>
              <a:rPr lang="nl" sz="20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Dat zijn 6,6 miljoen mensen die dat gemiddeld 4,2 uur per week doen. </a:t>
            </a:r>
            <a:endParaRPr sz="20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07001" lvl="0" marL="360001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venir"/>
              <a:buChar char="●"/>
            </a:pPr>
            <a:r>
              <a:rPr lang="nl" sz="20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Dat is 28 miljoen uur per week, 1,52 miljard uur per jaar. </a:t>
            </a:r>
            <a:endParaRPr sz="20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07001" lvl="0" marL="360001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venir"/>
              <a:buChar char="●"/>
            </a:pPr>
            <a:r>
              <a:rPr lang="nl" sz="20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Tegen het gemiddeld uurloon van € 23,14 is dat € 35,1 miljard aan bijdrage aan onze samenleving (CBS). </a:t>
            </a:r>
            <a:endParaRPr sz="20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07001" lvl="0" marL="360001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venir"/>
              <a:buChar char="●"/>
            </a:pPr>
            <a:r>
              <a:rPr lang="nl" sz="20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Dat is 4,3% van het BNP. De landbouw draagt 1,4% bij.</a:t>
            </a:r>
            <a:endParaRPr sz="20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78" name="Google Shape;178;p33"/>
          <p:cNvSpPr/>
          <p:nvPr/>
        </p:nvSpPr>
        <p:spPr>
          <a:xfrm>
            <a:off x="0" y="0"/>
            <a:ext cx="57900" cy="5143500"/>
          </a:xfrm>
          <a:prstGeom prst="rect">
            <a:avLst/>
          </a:prstGeom>
          <a:solidFill>
            <a:srgbClr val="FF5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BEF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89225" y="4473925"/>
            <a:ext cx="428400" cy="45247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4"/>
          <p:cNvSpPr/>
          <p:nvPr/>
        </p:nvSpPr>
        <p:spPr>
          <a:xfrm>
            <a:off x="0" y="0"/>
            <a:ext cx="57900" cy="5143500"/>
          </a:xfrm>
          <a:prstGeom prst="rect">
            <a:avLst/>
          </a:prstGeom>
          <a:solidFill>
            <a:srgbClr val="FF54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34"/>
          <p:cNvSpPr txBox="1"/>
          <p:nvPr/>
        </p:nvSpPr>
        <p:spPr>
          <a:xfrm rot="-5400000">
            <a:off x="-421075" y="519475"/>
            <a:ext cx="2005200" cy="8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2300">
                <a:solidFill>
                  <a:schemeClr val="dk2"/>
                </a:solidFill>
              </a:rPr>
              <a:t>Garyp</a:t>
            </a:r>
            <a:endParaRPr b="1" sz="2300">
              <a:solidFill>
                <a:schemeClr val="dk2"/>
              </a:solidFill>
            </a:endParaRPr>
          </a:p>
        </p:txBody>
      </p:sp>
      <p:sp>
        <p:nvSpPr>
          <p:cNvPr id="186" name="Google Shape;186;p34"/>
          <p:cNvSpPr/>
          <p:nvPr/>
        </p:nvSpPr>
        <p:spPr>
          <a:xfrm>
            <a:off x="1756444" y="743750"/>
            <a:ext cx="5555100" cy="340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fbeelding met gras, buitenshuis, plant, Luchtfotografie  Automatisch gegenereerde beschrijving" id="187" name="Google Shape;187;p34"/>
          <p:cNvPicPr preferRelativeResize="0"/>
          <p:nvPr/>
        </p:nvPicPr>
        <p:blipFill rotWithShape="1">
          <a:blip r:embed="rId4">
            <a:alphaModFix/>
          </a:blip>
          <a:srcRect b="0" l="28323" r="39088" t="0"/>
          <a:stretch/>
        </p:blipFill>
        <p:spPr>
          <a:xfrm>
            <a:off x="1755750" y="743755"/>
            <a:ext cx="1851970" cy="34097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kleding, schoeisel, person, gebouw  Automatisch gegenereerde beschrijving" id="188" name="Google Shape;188;p34"/>
          <p:cNvPicPr preferRelativeResize="0"/>
          <p:nvPr/>
        </p:nvPicPr>
        <p:blipFill rotWithShape="1">
          <a:blip r:embed="rId5">
            <a:alphaModFix/>
          </a:blip>
          <a:srcRect b="5539" l="0" r="0" t="5690"/>
          <a:stretch/>
        </p:blipFill>
        <p:spPr>
          <a:xfrm rot="-5400000">
            <a:off x="2829112" y="1522640"/>
            <a:ext cx="3409746" cy="18519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 met kleding, persoon, person, Menselijk gezicht  Automatisch gegenereerde beschrijving" id="189" name="Google Shape;189;p34"/>
          <p:cNvPicPr preferRelativeResize="0"/>
          <p:nvPr/>
        </p:nvPicPr>
        <p:blipFill rotWithShape="1">
          <a:blip r:embed="rId6">
            <a:alphaModFix/>
          </a:blip>
          <a:srcRect b="0" l="39044" r="21553" t="0"/>
          <a:stretch/>
        </p:blipFill>
        <p:spPr>
          <a:xfrm>
            <a:off x="5460252" y="743755"/>
            <a:ext cx="1851973" cy="3409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