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94" r:id="rId3"/>
    <p:sldId id="293" r:id="rId4"/>
    <p:sldId id="266" r:id="rId5"/>
    <p:sldId id="258" r:id="rId6"/>
    <p:sldId id="287" r:id="rId7"/>
    <p:sldId id="272" r:id="rId8"/>
    <p:sldId id="288" r:id="rId9"/>
    <p:sldId id="289" r:id="rId10"/>
    <p:sldId id="296" r:id="rId11"/>
    <p:sldId id="290" r:id="rId12"/>
    <p:sldId id="29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50558-3674-4B44-9AAC-6CC6EAEA2DF4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F50E2-0C66-4838-BBC1-576C112768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75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68197-696B-4A0A-8D42-9F134F2D079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92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68197-696B-4A0A-8D42-9F134F2D079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24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68197-696B-4A0A-8D42-9F134F2D079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340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68197-696B-4A0A-8D42-9F134F2D079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140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68197-696B-4A0A-8D42-9F134F2D079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65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68197-696B-4A0A-8D42-9F134F2D079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19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027C813F-AA9C-43D6-92B1-DBF0433D31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12192000" cy="3733800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95B32588-BA21-4BB6-BE34-5CA20EA0D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7276"/>
            <a:ext cx="9144000" cy="1290524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8412DF-C760-4B4B-BA84-EE3C8B3F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985913-C37B-4C9B-90DC-E105CACC5B0D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48D8D4-4DD0-4B21-B6C8-1D948CAF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1BC3BC-27A3-4FBE-994D-FB5D13A2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D7FD-1291-4337-8C8B-2DB595DBFADC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Afbeelding met tekst, tafelgerei, illustratie, bord&#10;&#10;Automatisch gegenereerde beschrijving">
            <a:extLst>
              <a:ext uri="{FF2B5EF4-FFF2-40B4-BE49-F238E27FC236}">
                <a16:creationId xmlns:a16="http://schemas.microsoft.com/office/drawing/2014/main" id="{34F2B4AC-D020-46B2-9259-DF1FB61ABB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14" y="635387"/>
            <a:ext cx="8830594" cy="213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5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372B4-B33A-499A-ABEB-66C67A22A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D659132-15DE-44B0-AF62-935ACD995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43A13F-1893-42B8-9CE3-FD009D47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985913-C37B-4C9B-90DC-E105CACC5B0D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90936C-83EF-47D9-B166-359C104D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54B337-1E8C-4094-BF31-C61226E3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D7FD-1291-4337-8C8B-2DB595DBFA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87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D63FC74-D853-417F-AA3E-808F84970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B65C60-DAAF-404F-B2AF-E48899163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92D4A5-5D5F-4F3A-918A-1DA41FFA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985913-C37B-4C9B-90DC-E105CACC5B0D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0ED145-5E37-4AFC-84C9-2E7A071A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444743-CD52-4BAF-9810-A6626A01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D7FD-1291-4337-8C8B-2DB595DBFA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31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621395C-CFFE-49FE-A9B6-D0DD14F90D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384"/>
            <a:ext cx="12192000" cy="530961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D6BE42-A236-44A2-BE94-5E373831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264" y="365125"/>
            <a:ext cx="9622536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2DC63-D502-4212-B9B0-3460A9A55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A9E9F5-6C9C-440F-A4D2-B72A0CB1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A8E517-DC76-4899-BB08-C57278DD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93D7FD-1291-4337-8C8B-2DB595DBFAD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397F37-D669-4C17-8A7A-D0B8BE8E53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" y="637382"/>
            <a:ext cx="505982" cy="5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5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E8CBF-1D91-4890-AA6B-198AAE8DA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895E4B-752C-42CC-BC33-BC8393289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177C55-FBF1-4165-83BD-9D62652C0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985913-C37B-4C9B-90DC-E105CACC5B0D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C0F0A3-2733-4B91-B3EA-AA5D9E399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1886CB-FA34-479E-9C7B-20E55313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D7FD-1291-4337-8C8B-2DB595DBFA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4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1E975-EE94-4C04-B4C2-EC6DAC9D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192C77-850F-4C65-9024-6D3B058D0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5C3552-957E-4AAF-8DE6-516707CF7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B6F80D7-8959-45B5-A6D8-63454A26BB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985913-C37B-4C9B-90DC-E105CACC5B0D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C379B0-9EDA-4C60-9B3F-76490C63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629498-B287-4CCE-A8D0-A7C1B30C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D7FD-1291-4337-8C8B-2DB595DBFA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232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FAD11-2C5D-45C1-83A1-CCCA6478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DA8350-D0BD-4C8B-96BE-04B1D8868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AAD9E8-E3ED-4747-974E-F11EB117B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912C9A1-1FAF-4431-9D3E-D80958CF1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B57C4DF-4ED2-4BC4-9A68-240344F84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02812E7-47EE-421E-87A0-DBE95ADAB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985913-C37B-4C9B-90DC-E105CACC5B0D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9594D88-9C42-43CB-9680-ACC152EC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22B1DDA-3CBE-48C1-85E4-1BDE0172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D7FD-1291-4337-8C8B-2DB595DBFA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252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0BC781-0A42-4075-9CE4-87868BCA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D00C50F-E96B-43EE-A489-E652C897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985913-C37B-4C9B-90DC-E105CACC5B0D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034ADBC-69D7-4660-8A53-744BDCF3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DB2E8C-9247-42D7-BE51-6740A563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D7FD-1291-4337-8C8B-2DB595DBFA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50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E08ACFB-A2FC-42A7-8D2C-A44CB2C6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985913-C37B-4C9B-90DC-E105CACC5B0D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529B7C-7916-49EC-8FF2-BA31B2FE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352686-1520-4133-B116-663A0596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D7FD-1291-4337-8C8B-2DB595DBFA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1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19401-5148-4097-A8FC-AF3DB58E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8B839F-51C5-4109-9C25-253115BA5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5CFCBA-3E78-4121-94AD-780959D92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9151E7-ED57-45EC-9808-9E1A7521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985913-C37B-4C9B-90DC-E105CACC5B0D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056BEB-4AD0-49DF-BB0B-A2BADB6B2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8099F9B-3FF8-4463-AD68-C24789F8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D7FD-1291-4337-8C8B-2DB595DBFA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720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41AB1-2BE6-4219-A6B2-3290F45E0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FE86AA9-FD26-4C03-BE8F-4EDB8AC0F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0AF204A-CC7A-4CD4-B1F1-FCEF5F63F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55C5A9-9D67-41F8-9880-0A5EDB89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985913-C37B-4C9B-90DC-E105CACC5B0D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98F806-7D4E-4D45-9FF7-D3E3333C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A9F53B-8668-4CE0-BB45-368954A0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D7FD-1291-4337-8C8B-2DB595DBFA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63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004595-2BC0-4CA4-BE7A-D210B1E76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ABEC7B-0AC3-4533-9AB0-675A6023E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347592-BCB8-4EA8-84B8-017A91171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85913-C37B-4C9B-90DC-E105CACC5B0D}" type="datetimeFigureOut">
              <a:rPr lang="nl-NL" smtClean="0"/>
              <a:t>11-4-2023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C5451F-20F4-43BF-AFDA-42B6D8185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C12DA0-EDA4-49C9-83D7-76D4F5676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3D7FD-1291-4337-8C8B-2DB595DBFA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328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Relationship Id="rId1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DA59C53-FB0E-4B53-BC28-8B96EB139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67365"/>
            <a:ext cx="9144000" cy="1290524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5421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5F07D-4146-4853-9823-03F18AB8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Toekomst Gelderland Academie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1DAA81-3D89-40A9-8549-5B5004F85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Algemene constateringen: </a:t>
            </a:r>
            <a:br>
              <a:rPr lang="nl-NL" dirty="0"/>
            </a:br>
            <a:endParaRPr lang="nl-NL" dirty="0"/>
          </a:p>
          <a:p>
            <a:r>
              <a:rPr lang="nl-NL" dirty="0"/>
              <a:t>Vraag blijft groeien</a:t>
            </a:r>
          </a:p>
          <a:p>
            <a:r>
              <a:rPr lang="nl-NL" dirty="0"/>
              <a:t>Waterschappen </a:t>
            </a:r>
          </a:p>
          <a:p>
            <a:r>
              <a:rPr lang="nl-NL" dirty="0"/>
              <a:t>Online is kans = ontwikkeling Mijn GA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Evaluatie en behoefteonderzoeken 2021-2022</a:t>
            </a:r>
          </a:p>
        </p:txBody>
      </p:sp>
    </p:spTree>
    <p:extLst>
      <p:ext uri="{BB962C8B-B14F-4D97-AF65-F5344CB8AC3E}">
        <p14:creationId xmlns:p14="http://schemas.microsoft.com/office/powerpoint/2010/main" val="391113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52F43-4A4F-4A9D-94E3-D23EB9DE7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800" dirty="0">
                <a:solidFill>
                  <a:schemeClr val="bg1"/>
                </a:solidFill>
                <a:latin typeface="Arial  "/>
              </a:rPr>
              <a:t>Evaluatie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2E9F92E-0D92-4EC3-B201-E2E107F85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15" y="1825625"/>
            <a:ext cx="10580985" cy="179657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800" dirty="0">
              <a:latin typeface="Arial  "/>
            </a:endParaRPr>
          </a:p>
          <a:p>
            <a:pPr marL="0" indent="0">
              <a:buNone/>
            </a:pPr>
            <a:endParaRPr lang="nl-NL" sz="1800" dirty="0">
              <a:latin typeface="Arial  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54BE499-17E4-45E9-9CDF-342F7D17C527}"/>
              </a:ext>
            </a:extLst>
          </p:cNvPr>
          <p:cNvSpPr txBox="1">
            <a:spLocks/>
          </p:cNvSpPr>
          <p:nvPr/>
        </p:nvSpPr>
        <p:spPr>
          <a:xfrm>
            <a:off x="640079" y="1974850"/>
            <a:ext cx="10412931" cy="4518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 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 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 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56F9383-C53C-4BB0-8CFF-650C87A8FE0F}"/>
              </a:ext>
            </a:extLst>
          </p:cNvPr>
          <p:cNvSpPr txBox="1"/>
          <p:nvPr/>
        </p:nvSpPr>
        <p:spPr>
          <a:xfrm>
            <a:off x="1138990" y="1825625"/>
            <a:ext cx="10280195" cy="39703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 "/>
                <a:ea typeface="+mn-ea"/>
                <a:cs typeface="Arial" panose="020B0604020202020204" pitchFamily="34" charset="0"/>
              </a:rPr>
              <a:t>a. Meerwaarde Academie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 "/>
                <a:ea typeface="+mn-ea"/>
                <a:cs typeface="+mn-cs"/>
              </a:rPr>
              <a:t>Raadsleden en griffiers</a:t>
            </a:r>
            <a:r>
              <a:rPr lang="nl-NL" sz="2800" dirty="0">
                <a:solidFill>
                  <a:prstClr val="white"/>
                </a:solidFill>
                <a:latin typeface="Arial  "/>
              </a:rPr>
              <a:t>: </a:t>
            </a:r>
            <a:br>
              <a:rPr lang="nl-NL" sz="2800" dirty="0">
                <a:solidFill>
                  <a:prstClr val="white"/>
                </a:solidFill>
                <a:latin typeface="Arial  "/>
              </a:rPr>
            </a:br>
            <a:endParaRPr lang="nl-NL" sz="2800" dirty="0">
              <a:solidFill>
                <a:prstClr val="white"/>
              </a:solidFill>
              <a:latin typeface="Arial  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800" dirty="0">
                <a:solidFill>
                  <a:prstClr val="white"/>
                </a:solidFill>
                <a:latin typeface="Arial  "/>
              </a:rPr>
              <a:t>R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 "/>
                <a:ea typeface="+mn-ea"/>
                <a:cs typeface="+mn-cs"/>
              </a:rPr>
              <a:t>egionale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 "/>
                <a:ea typeface="+mn-ea"/>
                <a:cs typeface="+mn-cs"/>
              </a:rPr>
              <a:t> insteek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800" dirty="0">
                <a:solidFill>
                  <a:prstClr val="white"/>
                </a:solidFill>
                <a:latin typeface="Arial  "/>
              </a:rPr>
              <a:t>N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 "/>
                <a:ea typeface="+mn-ea"/>
                <a:cs typeface="+mn-cs"/>
              </a:rPr>
              <a:t>etwerkfunctie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 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800" dirty="0">
                <a:solidFill>
                  <a:prstClr val="white"/>
                </a:solidFill>
                <a:latin typeface="Arial  "/>
              </a:rPr>
              <a:t>V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 "/>
                <a:ea typeface="+mn-ea"/>
                <a:cs typeface="+mn-cs"/>
              </a:rPr>
              <a:t>raaggestuurde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 "/>
                <a:ea typeface="+mn-ea"/>
                <a:cs typeface="+mn-cs"/>
              </a:rPr>
              <a:t> werkwijze.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800" dirty="0">
              <a:solidFill>
                <a:prstClr val="white"/>
              </a:solidFill>
              <a:latin typeface="Arial  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800" dirty="0">
              <a:solidFill>
                <a:prstClr val="white"/>
              </a:solidFill>
              <a:latin typeface="Arial  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800" dirty="0">
              <a:solidFill>
                <a:prstClr val="white"/>
              </a:solidFill>
              <a:latin typeface="Arial  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800" dirty="0">
              <a:solidFill>
                <a:prstClr val="white"/>
              </a:solidFill>
              <a:latin typeface="Arial  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800" dirty="0">
                <a:solidFill>
                  <a:prstClr val="white"/>
                </a:solidFill>
                <a:latin typeface="Arial  "/>
              </a:rPr>
              <a:t>Bestuurders: </a:t>
            </a:r>
            <a:br>
              <a:rPr lang="nl-NL" sz="2800" dirty="0">
                <a:solidFill>
                  <a:prstClr val="white"/>
                </a:solidFill>
                <a:latin typeface="Arial  "/>
              </a:rPr>
            </a:br>
            <a:endParaRPr lang="nl-NL" sz="2800" dirty="0">
              <a:solidFill>
                <a:prstClr val="white"/>
              </a:solidFill>
              <a:latin typeface="Arial  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800" dirty="0">
                <a:solidFill>
                  <a:prstClr val="white"/>
                </a:solidFill>
                <a:latin typeface="Arial  "/>
              </a:rPr>
              <a:t>N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 "/>
                <a:ea typeface="+mn-ea"/>
                <a:cs typeface="+mn-cs"/>
              </a:rPr>
              <a:t>etwerkfunctie</a:t>
            </a:r>
            <a:endParaRPr lang="nl-NL" sz="2800" dirty="0">
              <a:solidFill>
                <a:prstClr val="white"/>
              </a:solidFill>
              <a:latin typeface="Arial  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 "/>
                <a:ea typeface="+mn-ea"/>
                <a:cs typeface="+mn-cs"/>
              </a:rPr>
              <a:t>ontmoetingen verschillende overheidslagen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0AF9453-1B76-404E-B0C1-A5FA8779A5A2}"/>
              </a:ext>
            </a:extLst>
          </p:cNvPr>
          <p:cNvSpPr txBox="1"/>
          <p:nvPr/>
        </p:nvSpPr>
        <p:spPr>
          <a:xfrm>
            <a:off x="1737560" y="621715"/>
            <a:ext cx="931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4000" dirty="0">
                <a:solidFill>
                  <a:prstClr val="black"/>
                </a:solidFill>
                <a:latin typeface="Arial  "/>
              </a:rPr>
              <a:t>Toekomst GA: conclusies evaluatie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57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4F1F0-712D-2334-6000-474F19684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263" y="365125"/>
            <a:ext cx="10126439" cy="1325563"/>
          </a:xfrm>
        </p:spPr>
        <p:txBody>
          <a:bodyPr/>
          <a:lstStyle/>
          <a:p>
            <a:r>
              <a:rPr lang="nl-NL" dirty="0"/>
              <a:t>Toekomst GA: conclusies behoeften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691626-AB7D-A353-F3BC-20ADE9396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 "/>
                <a:ea typeface="+mn-ea"/>
                <a:cs typeface="+mn-cs"/>
              </a:rPr>
              <a:t>b. Onderwerpen/thema’s: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 "/>
                <a:ea typeface="+mn-ea"/>
                <a:cs typeface="+mn-cs"/>
              </a:rPr>
              <a:t>Polarisatie in de politiek en samenleving.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 "/>
                <a:ea typeface="+mn-ea"/>
                <a:cs typeface="+mn-cs"/>
              </a:rPr>
              <a:t>Rol en taken van de raad.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 "/>
                <a:ea typeface="+mn-ea"/>
                <a:cs typeface="+mn-cs"/>
              </a:rPr>
              <a:t>Versterken inwerkprogramma wethouders.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 "/>
                <a:ea typeface="+mn-ea"/>
                <a:cs typeface="+mn-cs"/>
              </a:rPr>
              <a:t>(Grip op) regionale samenwerking.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 "/>
                <a:ea typeface="+mn-ea"/>
                <a:cs typeface="+mn-cs"/>
              </a:rPr>
              <a:t>Klimaatadaptatie en energietransitie.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 "/>
                <a:ea typeface="+mn-ea"/>
                <a:cs typeface="+mn-cs"/>
              </a:rPr>
              <a:t>Burgerparticipatie.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 "/>
                <a:ea typeface="+mn-ea"/>
                <a:cs typeface="+mn-cs"/>
              </a:rPr>
              <a:t>Gemeentefinanciën.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 "/>
                <a:ea typeface="+mn-ea"/>
                <a:cs typeface="+mn-cs"/>
              </a:rPr>
              <a:t>Omgevingswet/-visie.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 "/>
                <a:ea typeface="+mn-ea"/>
                <a:cs typeface="+mn-cs"/>
              </a:rPr>
              <a:t>Sociaal domein.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9259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B9120-FE6E-425B-A0D9-E79E6FF0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de Gelderland Academie?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A35A8E-803E-4A0D-B4B7-D7D313B0E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Lokaal bestuur komt steeds meer onder druk te staan: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dirty="0"/>
              <a:t>Steeds meer taken worden naar gemeente verplaatst</a:t>
            </a:r>
          </a:p>
          <a:p>
            <a:r>
              <a:rPr lang="nl-NL" dirty="0"/>
              <a:t>Meer uitdagingen, zoals woningprobleem, energietransitie, sociaal domein enz.</a:t>
            </a:r>
          </a:p>
          <a:p>
            <a:r>
              <a:rPr lang="nl-NL" dirty="0"/>
              <a:t>Financiële problemen gemeenten</a:t>
            </a:r>
          </a:p>
          <a:p>
            <a:r>
              <a:rPr lang="nl-NL" dirty="0"/>
              <a:t>Polarisatie, bedreigingen bestuurders en volksvertegenwoordigers</a:t>
            </a:r>
          </a:p>
          <a:p>
            <a:r>
              <a:rPr lang="nl-NL" dirty="0"/>
              <a:t>Minder nieuwe aanwas, vooral raadswerk kost veel tijd, energie, tegenover kleine vergoeding</a:t>
            </a:r>
          </a:p>
        </p:txBody>
      </p:sp>
    </p:spTree>
    <p:extLst>
      <p:ext uri="{BB962C8B-B14F-4D97-AF65-F5344CB8AC3E}">
        <p14:creationId xmlns:p14="http://schemas.microsoft.com/office/powerpoint/2010/main" val="39756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DBB84-070A-4304-9A8E-7C49CBB1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Doel van de Gelderland Academie?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E9B28D-B2B0-4D23-8D90-1256D9E4C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Voor wie?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Volksvertegenwoordigers, bestuurders (en ambtenaren) van Gelderse gemeenten, waterschappen en provincie Gelderland.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buNone/>
              <a:defRPr/>
            </a:pPr>
            <a:r>
              <a:rPr lang="nl-NL" b="1" dirty="0">
                <a:solidFill>
                  <a:prstClr val="white"/>
                </a:solidFill>
              </a:rPr>
              <a:t>Doel: </a:t>
            </a:r>
          </a:p>
          <a:p>
            <a:pPr lvl="0">
              <a:lnSpc>
                <a:spcPct val="120000"/>
              </a:lnSpc>
              <a:defRPr/>
            </a:pPr>
            <a:r>
              <a:rPr lang="nl-NL" dirty="0">
                <a:solidFill>
                  <a:prstClr val="white"/>
                </a:solidFill>
              </a:rPr>
              <a:t>Versterken positie met </a:t>
            </a:r>
            <a:r>
              <a:rPr lang="nl-NL" u="sng" dirty="0">
                <a:solidFill>
                  <a:prstClr val="white"/>
                </a:solidFill>
              </a:rPr>
              <a:t>meer kennis </a:t>
            </a:r>
            <a:r>
              <a:rPr lang="nl-NL" dirty="0">
                <a:solidFill>
                  <a:prstClr val="white"/>
                </a:solidFill>
              </a:rPr>
              <a:t>en een </a:t>
            </a:r>
            <a:r>
              <a:rPr lang="nl-NL" u="sng" dirty="0">
                <a:solidFill>
                  <a:prstClr val="white"/>
                </a:solidFill>
              </a:rPr>
              <a:t>sterker netwerk</a:t>
            </a:r>
            <a:r>
              <a:rPr lang="nl-NL" dirty="0">
                <a:solidFill>
                  <a:prstClr val="white"/>
                </a:solidFill>
              </a:rPr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57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122BD-A61A-46F1-AA58-F414A0DDD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264" y="365125"/>
            <a:ext cx="9622536" cy="1325563"/>
          </a:xfrm>
        </p:spPr>
        <p:txBody>
          <a:bodyPr/>
          <a:lstStyle/>
          <a:p>
            <a:r>
              <a:rPr lang="nl-NL" dirty="0"/>
              <a:t>Stuurgroep en programmateam 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38B3392E-8845-4AFF-BF5D-9149D7DF3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305634"/>
              </p:ext>
            </p:extLst>
          </p:nvPr>
        </p:nvGraphicFramePr>
        <p:xfrm>
          <a:off x="797027" y="5257504"/>
          <a:ext cx="324957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045">
                  <a:extLst>
                    <a:ext uri="{9D8B030D-6E8A-4147-A177-3AD203B41FA5}">
                      <a16:colId xmlns:a16="http://schemas.microsoft.com/office/drawing/2014/main" val="2486240769"/>
                    </a:ext>
                  </a:extLst>
                </a:gridCol>
                <a:gridCol w="1265531">
                  <a:extLst>
                    <a:ext uri="{9D8B030D-6E8A-4147-A177-3AD203B41FA5}">
                      <a16:colId xmlns:a16="http://schemas.microsoft.com/office/drawing/2014/main" val="1243222593"/>
                    </a:ext>
                  </a:extLst>
                </a:gridCol>
              </a:tblGrid>
              <a:tr h="122908">
                <a:tc gridSpan="2">
                  <a:txBody>
                    <a:bodyPr/>
                    <a:lstStyle/>
                    <a:p>
                      <a:r>
                        <a:rPr lang="nl-NL" sz="1600" dirty="0"/>
                        <a:t>Jaarlijks budget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650874"/>
                  </a:ext>
                </a:extLst>
              </a:tr>
              <a:tr h="296969">
                <a:tc>
                  <a:txBody>
                    <a:bodyPr/>
                    <a:lstStyle/>
                    <a:p>
                      <a:r>
                        <a:rPr lang="nl-NL" sz="1600" dirty="0"/>
                        <a:t>Provincie Gelderland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200.000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935544"/>
                  </a:ext>
                </a:extLst>
              </a:tr>
              <a:tr h="296969">
                <a:tc>
                  <a:txBody>
                    <a:bodyPr/>
                    <a:lstStyle/>
                    <a:p>
                      <a:r>
                        <a:rPr lang="nl-NL" sz="1600" dirty="0"/>
                        <a:t>VNG Gelderland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20.000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784693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C3DD1D64-98A7-4684-8ABE-831C2855E320}"/>
              </a:ext>
            </a:extLst>
          </p:cNvPr>
          <p:cNvSpPr txBox="1"/>
          <p:nvPr/>
        </p:nvSpPr>
        <p:spPr>
          <a:xfrm>
            <a:off x="6229719" y="1690688"/>
            <a:ext cx="5638062" cy="364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Programmateam: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4,55fte 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rogrammaleider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Drie coördinatoren leren en ontwikkelen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rogrammaondersteuner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oördinator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communicatie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992170B-F626-45F9-91BB-5A64437E9326}"/>
              </a:ext>
            </a:extLst>
          </p:cNvPr>
          <p:cNvSpPr txBox="1"/>
          <p:nvPr/>
        </p:nvSpPr>
        <p:spPr>
          <a:xfrm>
            <a:off x="419469" y="1690688"/>
            <a:ext cx="52962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Stuurgroep 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vergaderen 2 keer per jaar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Gedeputeerde en griffier van de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provincie Gelderland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 bestuursleden vanuit VNG Gelderland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Trendbureau Overijssel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44CC82-B067-41F3-ACC8-79ADB8DD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264" y="365125"/>
            <a:ext cx="9622536" cy="1325563"/>
          </a:xfrm>
        </p:spPr>
        <p:txBody>
          <a:bodyPr/>
          <a:lstStyle/>
          <a:p>
            <a:r>
              <a:rPr lang="nl-NL" dirty="0"/>
              <a:t>Werkwijze Gelderland Academie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80F3D2-D02E-424E-AEB6-27BFCCF88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162" y="1968160"/>
            <a:ext cx="3362017" cy="2771113"/>
          </a:xfrm>
        </p:spPr>
        <p:txBody>
          <a:bodyPr/>
          <a:lstStyle/>
          <a:p>
            <a:pPr marL="0" indent="0">
              <a:buNone/>
            </a:pPr>
            <a:endParaRPr lang="nl-NL" sz="2500" dirty="0"/>
          </a:p>
          <a:p>
            <a:pPr marL="0" indent="0">
              <a:buNone/>
            </a:pPr>
            <a:endParaRPr lang="nl-NL" dirty="0"/>
          </a:p>
          <a:p>
            <a:pPr>
              <a:buFont typeface="Courier New" panose="02070309020205020404" pitchFamily="49" charset="0"/>
              <a:buChar char="o"/>
            </a:pPr>
            <a:endParaRPr lang="nl-NL" dirty="0"/>
          </a:p>
        </p:txBody>
      </p:sp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37F92064-E46E-48BF-85A3-06E92CFF3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753" y="3733348"/>
            <a:ext cx="2094379" cy="2447975"/>
          </a:xfrm>
          <a:prstGeom prst="rect">
            <a:avLst/>
          </a:prstGeom>
        </p:spPr>
      </p:pic>
      <p:pic>
        <p:nvPicPr>
          <p:cNvPr id="7" name="Afbeelding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B1F16E5-7815-4867-B800-271BA5A90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65" y="3770251"/>
            <a:ext cx="2243871" cy="241132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393E36A-D173-4B10-AB9A-1F868B7FB0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582" y="3748847"/>
            <a:ext cx="1908134" cy="2411324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A0E2F40B-D17A-4FD1-A327-9EB3C2E6DEDD}"/>
              </a:ext>
            </a:extLst>
          </p:cNvPr>
          <p:cNvSpPr txBox="1"/>
          <p:nvPr/>
        </p:nvSpPr>
        <p:spPr>
          <a:xfrm>
            <a:off x="649121" y="6251148"/>
            <a:ext cx="2212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E77F327-37F7-44D8-A436-C06BAF76B66A}"/>
              </a:ext>
            </a:extLst>
          </p:cNvPr>
          <p:cNvSpPr txBox="1"/>
          <p:nvPr/>
        </p:nvSpPr>
        <p:spPr>
          <a:xfrm>
            <a:off x="3018191" y="6245291"/>
            <a:ext cx="2243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B7B9D9E-A374-4697-8C6F-9033B7F33AD7}"/>
              </a:ext>
            </a:extLst>
          </p:cNvPr>
          <p:cNvSpPr txBox="1"/>
          <p:nvPr/>
        </p:nvSpPr>
        <p:spPr>
          <a:xfrm>
            <a:off x="5540017" y="6243296"/>
            <a:ext cx="2063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11E12C1-2615-4B39-8F5E-5B9E1BA60556}"/>
              </a:ext>
            </a:extLst>
          </p:cNvPr>
          <p:cNvSpPr txBox="1"/>
          <p:nvPr/>
        </p:nvSpPr>
        <p:spPr>
          <a:xfrm>
            <a:off x="7714055" y="6246807"/>
            <a:ext cx="1596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Nieuwsbrief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F51E1AD-ED64-452C-994C-C4F58A669637}"/>
              </a:ext>
            </a:extLst>
          </p:cNvPr>
          <p:cNvSpPr txBox="1"/>
          <p:nvPr/>
        </p:nvSpPr>
        <p:spPr>
          <a:xfrm>
            <a:off x="9528141" y="6246805"/>
            <a:ext cx="1908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Promotiemateriaal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FEA9D1-6A66-49B4-9184-F0F1FBC5CC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70" y="6226504"/>
            <a:ext cx="251567" cy="25156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EF87F18-E86E-4C08-A339-ABDCD94EAF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89" y="6247725"/>
            <a:ext cx="246221" cy="24622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5DFAFCE-3C6C-4E62-B450-C294E33BF3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04" y="6251148"/>
            <a:ext cx="246222" cy="24622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4613218-A1BD-4DB2-B197-1EE3008BAFA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90" t="14237" r="56112" b="20226"/>
          <a:stretch/>
        </p:blipFill>
        <p:spPr>
          <a:xfrm>
            <a:off x="337691" y="3751965"/>
            <a:ext cx="2844829" cy="243908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25F3EBEA-922D-4FA3-BDA0-1AE132ABA0C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1266" t="18305" r="32500" b="5259"/>
          <a:stretch/>
        </p:blipFill>
        <p:spPr>
          <a:xfrm>
            <a:off x="7883706" y="3744486"/>
            <a:ext cx="2063022" cy="244797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B3FCB45-D52A-13F8-B174-022DFD2CFC7C}"/>
              </a:ext>
            </a:extLst>
          </p:cNvPr>
          <p:cNvSpPr txBox="1"/>
          <p:nvPr/>
        </p:nvSpPr>
        <p:spPr>
          <a:xfrm>
            <a:off x="6045070" y="1928672"/>
            <a:ext cx="445898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insteek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en met elkaar leren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9C0090C-6176-2934-39F9-8A8D8A839492}"/>
              </a:ext>
            </a:extLst>
          </p:cNvPr>
          <p:cNvSpPr txBox="1"/>
          <p:nvPr/>
        </p:nvSpPr>
        <p:spPr>
          <a:xfrm>
            <a:off x="2260191" y="1928673"/>
            <a:ext cx="326490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vraaggestuurd</a:t>
            </a:r>
            <a:endParaRPr lang="nl-NL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kosteloos</a:t>
            </a:r>
            <a:r>
              <a:rPr lang="nl-NL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50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222DE-5FF9-48AD-8BD2-496F3F82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Netwerk Gelderland Academie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1FD02F4-D98C-42C9-9937-162A5CAFBB9C}"/>
              </a:ext>
            </a:extLst>
          </p:cNvPr>
          <p:cNvSpPr/>
          <p:nvPr/>
        </p:nvSpPr>
        <p:spPr>
          <a:xfrm>
            <a:off x="172043" y="1792224"/>
            <a:ext cx="11824885" cy="4721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Tijdelijke aanduiding voor inhoud 15">
            <a:extLst>
              <a:ext uri="{FF2B5EF4-FFF2-40B4-BE49-F238E27FC236}">
                <a16:creationId xmlns:a16="http://schemas.microsoft.com/office/drawing/2014/main" id="{F39F2C67-A441-42F6-B40B-B69ACE251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882" y="4843406"/>
            <a:ext cx="2139448" cy="77100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64E0EBCA-3C73-4C98-80E0-A12D27C13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50" y="3896198"/>
            <a:ext cx="1870187" cy="515612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CCF69A44-724D-4BC8-B0AA-ED1508179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404" y="3923455"/>
            <a:ext cx="1290883" cy="703846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6DED5B3A-F44F-40CB-A8E7-EC784BB10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8337">
            <a:off x="7724290" y="3086538"/>
            <a:ext cx="512550" cy="252775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9DB21A44-4BDB-49DE-A78D-E461F61C7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3464">
            <a:off x="8378487" y="3568114"/>
            <a:ext cx="512550" cy="252775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0265CB28-B1B6-46BB-9C9D-6BAEAE9747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45203" y="4232991"/>
            <a:ext cx="512550" cy="252775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CED1D696-2B4B-4E5E-B95C-9C8466B46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3919">
            <a:off x="7836682" y="4811083"/>
            <a:ext cx="601960" cy="296869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D58152C4-61D0-4D34-BA99-C18FCC2E5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38" y="5522053"/>
            <a:ext cx="2075587" cy="792600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6A253248-245F-443E-AF52-68E344D93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27" y="5594512"/>
            <a:ext cx="2170244" cy="74230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72239486-70DD-4186-AE07-E0BF70EF84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57" y="4832255"/>
            <a:ext cx="1950524" cy="534390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45E59F53-1406-429A-BF77-A1C5BF8953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83" y="5472876"/>
            <a:ext cx="2268623" cy="960055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AE43FB7A-B48F-486A-A3FD-60BE8C2756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74" y="3028149"/>
            <a:ext cx="1879747" cy="790623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375CB66D-1D99-42CC-BB4D-38A3290FA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1736" y="2811623"/>
            <a:ext cx="512550" cy="252775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8CDE19C6-D83F-4D7B-BC85-B21D1C400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976">
            <a:off x="3643410" y="3231196"/>
            <a:ext cx="512550" cy="252775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95E803E7-C6BA-4F02-9E08-F5061B3F6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76" y="4018462"/>
            <a:ext cx="512550" cy="252775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C562A8B6-B19F-46A8-AD0B-B94151D50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2664">
            <a:off x="6832927" y="2909583"/>
            <a:ext cx="512550" cy="252775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582C0376-C96F-455D-839E-DA722182B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16757">
            <a:off x="7057871" y="5188879"/>
            <a:ext cx="512550" cy="252775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197E2A68-B9AC-4723-9E13-20A3D9193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3132">
            <a:off x="4254181" y="5084721"/>
            <a:ext cx="512550" cy="252775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64098558-B746-41A2-8A32-9BF8264AC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53874" y="5240258"/>
            <a:ext cx="512550" cy="252775"/>
          </a:xfrm>
          <a:prstGeom prst="rect">
            <a:avLst/>
          </a:prstGeom>
        </p:spPr>
      </p:pic>
      <p:pic>
        <p:nvPicPr>
          <p:cNvPr id="50" name="Tijdelijke aanduiding voor inhoud 49">
            <a:extLst>
              <a:ext uri="{FF2B5EF4-FFF2-40B4-BE49-F238E27FC236}">
                <a16:creationId xmlns:a16="http://schemas.microsoft.com/office/drawing/2014/main" id="{C1055850-1923-424D-9456-53C078993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11" y="2049755"/>
            <a:ext cx="1490769" cy="348588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DED2184-0BB3-43BC-83FD-19CCE5B5F4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94" y="1818687"/>
            <a:ext cx="1490769" cy="96005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B2E1F7D-6135-410B-95D3-E0BC6F63C5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29" y="2755793"/>
            <a:ext cx="876985" cy="876985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7C1268D3-2B3B-49F3-82CB-047F7F616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5930">
            <a:off x="4466338" y="2846152"/>
            <a:ext cx="512550" cy="252775"/>
          </a:xfrm>
          <a:prstGeom prst="rect">
            <a:avLst/>
          </a:prstGeom>
        </p:spPr>
      </p:pic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DBA85BA-E5E0-4A8B-855C-1A87B4702E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90" y="2411862"/>
            <a:ext cx="1245203" cy="44509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0B6FBEA4-34B5-45C9-91CD-C927BB86B1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9615">
            <a:off x="3478490" y="4682579"/>
            <a:ext cx="512550" cy="2527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41AE40D-22F6-4827-83B8-BF78C525D0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21" y="2119303"/>
            <a:ext cx="994989" cy="683254"/>
          </a:xfrm>
          <a:prstGeom prst="rect">
            <a:avLst/>
          </a:prstGeom>
        </p:spPr>
      </p:pic>
      <p:pic>
        <p:nvPicPr>
          <p:cNvPr id="11" name="Afbeelding 10" descr="Afbeelding met tekst, tafelgerei, illustratie, serviesgoed&#10;&#10;Automatisch gegenereerde beschrijving">
            <a:extLst>
              <a:ext uri="{FF2B5EF4-FFF2-40B4-BE49-F238E27FC236}">
                <a16:creationId xmlns:a16="http://schemas.microsoft.com/office/drawing/2014/main" id="{E2E12678-85FB-4C71-8EE1-9CFE8E3ACE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287" y="3673329"/>
            <a:ext cx="3645057" cy="8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4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52F43-4A4F-4A9D-94E3-D23EB9DE7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266" y="365125"/>
            <a:ext cx="9770533" cy="1325563"/>
          </a:xfrm>
        </p:spPr>
        <p:txBody>
          <a:bodyPr>
            <a:normAutofit/>
          </a:bodyPr>
          <a:lstStyle/>
          <a:p>
            <a:r>
              <a:rPr lang="nl-NL" dirty="0"/>
              <a:t>Onderwerpen: 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54BE499-17E4-45E9-9CDF-342F7D17C527}"/>
              </a:ext>
            </a:extLst>
          </p:cNvPr>
          <p:cNvSpPr txBox="1">
            <a:spLocks/>
          </p:cNvSpPr>
          <p:nvPr/>
        </p:nvSpPr>
        <p:spPr>
          <a:xfrm>
            <a:off x="640079" y="1974850"/>
            <a:ext cx="10412931" cy="4518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18F07B9-67E4-415F-B719-EC3C37254E7B}"/>
              </a:ext>
            </a:extLst>
          </p:cNvPr>
          <p:cNvSpPr txBox="1"/>
          <p:nvPr/>
        </p:nvSpPr>
        <p:spPr>
          <a:xfrm>
            <a:off x="842340" y="1793301"/>
            <a:ext cx="10412931" cy="501675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Terugkerende thema’s: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(Grip op) regionale samenwerking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Burgerparticipatie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Ondermijning/weerbaarheid/integriteit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Verkiezingen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Inwerkprogramma’s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Polarisatie en bestuurscultuur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l-NL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Vaste netwerkbijeenkomsten:</a:t>
            </a:r>
            <a:br>
              <a:rPr lang="nl-NL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Gelderse Bestuurdersdag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dag van de Gelderse griffier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Gelderse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secretarissendag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Dag lokale Politieke Partijen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Dag wethouders financiën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 wethouders Jeugd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9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27A7B-093F-4F47-8576-7741E32CC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hoe ziet dat eruit? </a:t>
            </a:r>
          </a:p>
        </p:txBody>
      </p:sp>
      <p:pic>
        <p:nvPicPr>
          <p:cNvPr id="5" name="Tijdelijke aanduiding voor inhoud 4" descr="Afbeelding met binnen, gebouw, tafel, stoel&#10;&#10;Automatisch gegenereerde beschrijving">
            <a:extLst>
              <a:ext uri="{FF2B5EF4-FFF2-40B4-BE49-F238E27FC236}">
                <a16:creationId xmlns:a16="http://schemas.microsoft.com/office/drawing/2014/main" id="{52F127B7-F598-4E0C-AAB9-EE5054C2B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90"/>
          <a:stretch/>
        </p:blipFill>
        <p:spPr>
          <a:xfrm>
            <a:off x="135122" y="2108787"/>
            <a:ext cx="2642423" cy="2210551"/>
          </a:xfrm>
        </p:spPr>
      </p:pic>
      <p:pic>
        <p:nvPicPr>
          <p:cNvPr id="9" name="Afbeelding 8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675270D-85C5-46EA-B237-078DE669D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80" y="2108787"/>
            <a:ext cx="3632199" cy="204311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69F1026-35FA-4D86-86F4-6EB09B9EC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224" y="2318809"/>
            <a:ext cx="2437672" cy="4001058"/>
          </a:xfrm>
          <a:prstGeom prst="rect">
            <a:avLst/>
          </a:prstGeom>
        </p:spPr>
      </p:pic>
      <p:pic>
        <p:nvPicPr>
          <p:cNvPr id="6" name="Afbeelding 5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42C3064C-98A2-489C-862C-EEE703DF6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265" y="4319338"/>
            <a:ext cx="3632197" cy="218499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32761ED-66DE-4BEE-AB05-31CFBD947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09" y="2318809"/>
            <a:ext cx="2695951" cy="4001058"/>
          </a:xfrm>
          <a:prstGeom prst="rect">
            <a:avLst/>
          </a:prstGeom>
        </p:spPr>
      </p:pic>
      <p:pic>
        <p:nvPicPr>
          <p:cNvPr id="11" name="Afbeelding 10" descr="Afbeelding met tafel, binnen, persoon, verschillende&#10;&#10;Automatisch gegenereerde beschrijving">
            <a:extLst>
              <a:ext uri="{FF2B5EF4-FFF2-40B4-BE49-F238E27FC236}">
                <a16:creationId xmlns:a16="http://schemas.microsoft.com/office/drawing/2014/main" id="{6E5AFF44-096A-482E-BEE0-E60DF81895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9"/>
          <a:stretch/>
        </p:blipFill>
        <p:spPr>
          <a:xfrm>
            <a:off x="135122" y="4543170"/>
            <a:ext cx="2642423" cy="183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6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52F43-4A4F-4A9D-94E3-D23EB9DE7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Bijeenkomsten periode 2018-2022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2E9F92E-0D92-4EC3-B201-E2E107F85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54BE499-17E4-45E9-9CDF-342F7D17C527}"/>
              </a:ext>
            </a:extLst>
          </p:cNvPr>
          <p:cNvSpPr txBox="1">
            <a:spLocks/>
          </p:cNvSpPr>
          <p:nvPr/>
        </p:nvSpPr>
        <p:spPr>
          <a:xfrm>
            <a:off x="640079" y="1974850"/>
            <a:ext cx="10412931" cy="4518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FF07A826-F9B6-2FBC-B815-2DC22A24B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442687"/>
              </p:ext>
            </p:extLst>
          </p:nvPr>
        </p:nvGraphicFramePr>
        <p:xfrm>
          <a:off x="386316" y="2357252"/>
          <a:ext cx="11419367" cy="3438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5645">
                  <a:extLst>
                    <a:ext uri="{9D8B030D-6E8A-4147-A177-3AD203B41FA5}">
                      <a16:colId xmlns:a16="http://schemas.microsoft.com/office/drawing/2014/main" val="1016238489"/>
                    </a:ext>
                  </a:extLst>
                </a:gridCol>
                <a:gridCol w="1582784">
                  <a:extLst>
                    <a:ext uri="{9D8B030D-6E8A-4147-A177-3AD203B41FA5}">
                      <a16:colId xmlns:a16="http://schemas.microsoft.com/office/drawing/2014/main" val="2144571799"/>
                    </a:ext>
                  </a:extLst>
                </a:gridCol>
                <a:gridCol w="1581544">
                  <a:extLst>
                    <a:ext uri="{9D8B030D-6E8A-4147-A177-3AD203B41FA5}">
                      <a16:colId xmlns:a16="http://schemas.microsoft.com/office/drawing/2014/main" val="1925807003"/>
                    </a:ext>
                  </a:extLst>
                </a:gridCol>
                <a:gridCol w="1582784">
                  <a:extLst>
                    <a:ext uri="{9D8B030D-6E8A-4147-A177-3AD203B41FA5}">
                      <a16:colId xmlns:a16="http://schemas.microsoft.com/office/drawing/2014/main" val="2966073530"/>
                    </a:ext>
                  </a:extLst>
                </a:gridCol>
                <a:gridCol w="1582784">
                  <a:extLst>
                    <a:ext uri="{9D8B030D-6E8A-4147-A177-3AD203B41FA5}">
                      <a16:colId xmlns:a16="http://schemas.microsoft.com/office/drawing/2014/main" val="1694055260"/>
                    </a:ext>
                  </a:extLst>
                </a:gridCol>
                <a:gridCol w="1933826">
                  <a:extLst>
                    <a:ext uri="{9D8B030D-6E8A-4147-A177-3AD203B41FA5}">
                      <a16:colId xmlns:a16="http://schemas.microsoft.com/office/drawing/2014/main" val="4552566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nl-NL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nl-NL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nl-NL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nl-NL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nl-NL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5360265"/>
                  </a:ext>
                </a:extLst>
              </a:tr>
              <a:tr h="486721">
                <a:tc>
                  <a:txBody>
                    <a:bodyPr/>
                    <a:lstStyle/>
                    <a:p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Aantal activiteiten</a:t>
                      </a:r>
                      <a:endParaRPr lang="nl-NL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nl-NL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nl-NL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nl-NL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nl-NL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nl-NL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1119760"/>
                  </a:ext>
                </a:extLst>
              </a:tr>
              <a:tr h="486721">
                <a:tc>
                  <a:txBody>
                    <a:bodyPr/>
                    <a:lstStyle/>
                    <a:p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Aantal deelnemers</a:t>
                      </a:r>
                      <a:endParaRPr lang="nl-NL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</a:t>
                      </a:r>
                      <a:endParaRPr lang="nl-NL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835</a:t>
                      </a:r>
                      <a:endParaRPr lang="nl-NL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</a:t>
                      </a:r>
                      <a:endParaRPr lang="nl-NL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971</a:t>
                      </a:r>
                      <a:endParaRPr lang="nl-NL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1828</a:t>
                      </a:r>
                      <a:endParaRPr lang="nl-NL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531853"/>
                  </a:ext>
                </a:extLst>
              </a:tr>
              <a:tr h="1125798">
                <a:tc>
                  <a:txBody>
                    <a:bodyPr/>
                    <a:lstStyle/>
                    <a:p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Bezoekers online modules Raad voor 2022</a:t>
                      </a:r>
                      <a:endParaRPr lang="nl-NL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N.v.t.</a:t>
                      </a:r>
                      <a:endParaRPr lang="nl-NL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N.v.t.</a:t>
                      </a:r>
                      <a:endParaRPr lang="nl-NL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</a:t>
                      </a:r>
                      <a:endParaRPr lang="nl-NL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3.420</a:t>
                      </a:r>
                      <a:endParaRPr lang="nl-NL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3.828</a:t>
                      </a:r>
                      <a:endParaRPr lang="nl-NL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8625041"/>
                  </a:ext>
                </a:extLst>
              </a:tr>
              <a:tr h="973441">
                <a:tc>
                  <a:txBody>
                    <a:bodyPr/>
                    <a:lstStyle/>
                    <a:p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Luisteraars podcasts</a:t>
                      </a:r>
                      <a:endParaRPr lang="nl-NL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N.v.t.</a:t>
                      </a:r>
                      <a:endParaRPr lang="nl-NL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N.v.t.</a:t>
                      </a:r>
                      <a:endParaRPr lang="nl-NL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N.v.t.</a:t>
                      </a:r>
                      <a:endParaRPr lang="nl-NL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N.v.t.</a:t>
                      </a:r>
                      <a:endParaRPr lang="nl-NL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514</a:t>
                      </a:r>
                      <a:endParaRPr lang="nl-NL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7388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811620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401</Words>
  <Application>Microsoft Office PowerPoint</Application>
  <PresentationFormat>Breedbeeld</PresentationFormat>
  <Paragraphs>150</Paragraphs>
  <Slides>12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Arial  </vt:lpstr>
      <vt:lpstr>Calibri</vt:lpstr>
      <vt:lpstr>Courier New</vt:lpstr>
      <vt:lpstr>Wingdings</vt:lpstr>
      <vt:lpstr>1_Kantoorthema</vt:lpstr>
      <vt:lpstr>PowerPoint-presentatie</vt:lpstr>
      <vt:lpstr>Waarom de Gelderland Academie?</vt:lpstr>
      <vt:lpstr>Doel van de Gelderland Academie?</vt:lpstr>
      <vt:lpstr>Stuurgroep en programmateam </vt:lpstr>
      <vt:lpstr>Werkwijze Gelderland Academie</vt:lpstr>
      <vt:lpstr>Netwerk Gelderland Academie</vt:lpstr>
      <vt:lpstr>Onderwerpen: </vt:lpstr>
      <vt:lpstr>En hoe ziet dat eruit? </vt:lpstr>
      <vt:lpstr>Bijeenkomsten periode 2018-2022</vt:lpstr>
      <vt:lpstr>Toekomst Gelderland Academie </vt:lpstr>
      <vt:lpstr>Evaluatie</vt:lpstr>
      <vt:lpstr>Toekomst GA: conclusies behoeften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Graaf de, Karlijn</dc:creator>
  <cp:lastModifiedBy>Graaf de, Karlijn</cp:lastModifiedBy>
  <cp:revision>20</cp:revision>
  <dcterms:created xsi:type="dcterms:W3CDTF">2022-10-27T09:40:55Z</dcterms:created>
  <dcterms:modified xsi:type="dcterms:W3CDTF">2023-04-11T12:13:07Z</dcterms:modified>
</cp:coreProperties>
</file>